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4" r:id="rId2"/>
    <p:sldId id="369" r:id="rId3"/>
    <p:sldId id="360" r:id="rId4"/>
    <p:sldId id="355" r:id="rId5"/>
    <p:sldId id="356" r:id="rId6"/>
    <p:sldId id="357" r:id="rId7"/>
    <p:sldId id="359" r:id="rId8"/>
    <p:sldId id="358" r:id="rId9"/>
    <p:sldId id="346" r:id="rId10"/>
    <p:sldId id="347" r:id="rId11"/>
    <p:sldId id="332" r:id="rId12"/>
    <p:sldId id="295" r:id="rId13"/>
    <p:sldId id="336" r:id="rId14"/>
    <p:sldId id="330" r:id="rId15"/>
    <p:sldId id="320" r:id="rId16"/>
    <p:sldId id="321" r:id="rId17"/>
    <p:sldId id="337" r:id="rId18"/>
    <p:sldId id="377" r:id="rId19"/>
    <p:sldId id="376" r:id="rId20"/>
    <p:sldId id="374" r:id="rId21"/>
    <p:sldId id="378" r:id="rId22"/>
    <p:sldId id="371" r:id="rId23"/>
    <p:sldId id="372" r:id="rId24"/>
    <p:sldId id="361" r:id="rId25"/>
    <p:sldId id="373" r:id="rId26"/>
    <p:sldId id="364" r:id="rId27"/>
    <p:sldId id="379" r:id="rId28"/>
    <p:sldId id="334" r:id="rId29"/>
    <p:sldId id="340" r:id="rId30"/>
    <p:sldId id="348" r:id="rId31"/>
    <p:sldId id="338" r:id="rId32"/>
    <p:sldId id="352" r:id="rId33"/>
    <p:sldId id="296"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78686" autoAdjust="0"/>
  </p:normalViewPr>
  <p:slideViewPr>
    <p:cSldViewPr>
      <p:cViewPr>
        <p:scale>
          <a:sx n="60" d="100"/>
          <a:sy n="60" d="100"/>
        </p:scale>
        <p:origin x="-165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607EB5F-E23D-504D-B0C2-382169C7B3A6}" type="datetimeFigureOut">
              <a:rPr lang="en-US"/>
              <a:pPr/>
              <a:t>3/27/2014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8BEFB12-F2C0-C744-99CA-D00207E800B1}" type="slidenum">
              <a:rPr lang="en-US"/>
              <a:pPr/>
              <a:t>‹#›</a:t>
            </a:fld>
            <a:endParaRPr lang="en-US"/>
          </a:p>
        </p:txBody>
      </p:sp>
    </p:spTree>
    <p:extLst>
      <p:ext uri="{BB962C8B-B14F-4D97-AF65-F5344CB8AC3E}">
        <p14:creationId xmlns:p14="http://schemas.microsoft.com/office/powerpoint/2010/main" val="1424474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oilandgasbmps.org/bmpsearch.ph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CE45FA5-870E-DF48-A9AC-795615DEE3AD}" type="slidenum">
              <a:rPr lang="en-US">
                <a:latin typeface="Calibri" charset="0"/>
              </a:rPr>
              <a:pPr eaLnBrk="1" hangingPunct="1"/>
              <a:t>1</a:t>
            </a:fld>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Source: definition from BLM website. http://www.blm.gov/wo/st/en/prog/energy/oil_and_gas/best_management_practices.html</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C2FE9E-E7DD-3548-807A-9731CC6BBA6B}" type="slidenum">
              <a:rPr lang="en-US">
                <a:latin typeface="Calibri" charset="0"/>
              </a:rPr>
              <a:pPr eaLnBrk="1" hangingPunct="1"/>
              <a:t>11</a:t>
            </a:fld>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t>The focus of this website is a </a:t>
            </a:r>
            <a:r>
              <a:rPr lang="en-US" dirty="0" smtClean="0">
                <a:hlinkClick r:id="rId3"/>
              </a:rPr>
              <a:t>searchable database</a:t>
            </a:r>
            <a:r>
              <a:rPr lang="en-US" dirty="0" smtClean="0"/>
              <a:t> addressing surface resources affected by oil and gas development. The database includes both mandatory and voluntary Best Management Practices currently in use or recommended for responsible resource management in the states of Colorado, Montana, New Mexico, Utah, and Wyoming.</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The BMP database</a:t>
            </a:r>
            <a:r>
              <a:rPr lang="en-US" baseline="0" dirty="0" smtClean="0">
                <a:latin typeface="Calibri" charset="0"/>
              </a:rPr>
              <a:t> includes the following categories: air quality and emissions, aquatic and riparian values, community, cultural/historic, grazing &amp; agriculture, human health &amp; safety, land surface disturbance, noise, soils (conservation, pollutions, reclamation), vegetation, visual aesthetics, water quality and pollution, water quantity and rights, and wildlife.</a:t>
            </a:r>
            <a:endParaRPr lang="en-US" dirty="0">
              <a:latin typeface="Calibri"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30B0A58-1C09-A24A-82BD-E7C54B8F37A8}" type="slidenum">
              <a:rPr lang="en-US">
                <a:latin typeface="Calibri" charset="0"/>
              </a:rPr>
              <a:pPr eaLnBrk="1" hangingPunct="1"/>
              <a:t>12</a:t>
            </a:fld>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latin typeface="Calibri" charset="0"/>
              </a:rPr>
              <a:t>The BMP database</a:t>
            </a:r>
            <a:r>
              <a:rPr lang="en-US" baseline="0" smtClean="0">
                <a:latin typeface="Calibri" charset="0"/>
              </a:rPr>
              <a:t> includes the following categories: air quality and emissions, aquatic and riparian values, community, cultural/historic, grazing &amp; agriculture, human health &amp; safety, land surface disturbance, noise, soils (conservation, pollutions, reclamation), vegetation, visual aesthetics, water quality and pollution, water quantity and rights, and wildlife.</a:t>
            </a:r>
            <a:endParaRPr lang="en-US" smtClean="0">
              <a:latin typeface="Calibri" charset="0"/>
            </a:endParaRPr>
          </a:p>
          <a:p>
            <a:endParaRPr lang="en-US"/>
          </a:p>
        </p:txBody>
      </p:sp>
      <p:sp>
        <p:nvSpPr>
          <p:cNvPr id="4" name="Slide Number Placeholder 3"/>
          <p:cNvSpPr>
            <a:spLocks noGrp="1"/>
          </p:cNvSpPr>
          <p:nvPr>
            <p:ph type="sldNum" sz="quarter" idx="10"/>
          </p:nvPr>
        </p:nvSpPr>
        <p:spPr/>
        <p:txBody>
          <a:bodyPr/>
          <a:lstStyle/>
          <a:p>
            <a:fld id="{58BEFB12-F2C0-C744-99CA-D00207E800B1}" type="slidenum">
              <a:rPr lang="en-US" smtClean="0"/>
              <a:pPr/>
              <a:t>14</a:t>
            </a:fld>
            <a:endParaRPr lang="en-US"/>
          </a:p>
        </p:txBody>
      </p:sp>
    </p:spTree>
    <p:extLst>
      <p:ext uri="{BB962C8B-B14F-4D97-AF65-F5344CB8AC3E}">
        <p14:creationId xmlns:p14="http://schemas.microsoft.com/office/powerpoint/2010/main" val="4098436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BEFB12-F2C0-C744-99CA-D00207E800B1}" type="slidenum">
              <a:rPr lang="en-US" smtClean="0"/>
              <a:pPr/>
              <a:t>15</a:t>
            </a:fld>
            <a:endParaRPr lang="en-US"/>
          </a:p>
        </p:txBody>
      </p:sp>
    </p:spTree>
    <p:extLst>
      <p:ext uri="{BB962C8B-B14F-4D97-AF65-F5344CB8AC3E}">
        <p14:creationId xmlns:p14="http://schemas.microsoft.com/office/powerpoint/2010/main" val="4258168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16</a:t>
            </a:fld>
            <a:endParaRPr lang="en-US"/>
          </a:p>
        </p:txBody>
      </p:sp>
    </p:spTree>
    <p:extLst>
      <p:ext uri="{BB962C8B-B14F-4D97-AF65-F5344CB8AC3E}">
        <p14:creationId xmlns:p14="http://schemas.microsoft.com/office/powerpoint/2010/main" val="2742062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Links to Hydraulic fracturing page</a:t>
            </a:r>
          </a:p>
          <a:p>
            <a:r>
              <a:rPr lang="en-US" altLang="en-US" smtClean="0">
                <a:ea typeface="ＭＳ Ｐゴシック" pitchFamily="34" charset="-128"/>
              </a:rPr>
              <a:t>info on CBM</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CEB9DB5-2F85-48DB-951F-20CFA20D8A2B}" type="slidenum">
              <a:rPr lang="en-US" altLang="en-US" sz="1200">
                <a:latin typeface="Calibri" pitchFamily="34" charset="0"/>
              </a:rPr>
              <a:pPr eaLnBrk="1" hangingPunct="1"/>
              <a:t>17</a:t>
            </a:fld>
            <a:endParaRPr lang="en-US" alt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19</a:t>
            </a:fld>
            <a:endParaRPr lang="en-US"/>
          </a:p>
        </p:txBody>
      </p:sp>
    </p:spTree>
    <p:extLst>
      <p:ext uri="{BB962C8B-B14F-4D97-AF65-F5344CB8AC3E}">
        <p14:creationId xmlns:p14="http://schemas.microsoft.com/office/powerpoint/2010/main" val="2771912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involves starting with vertical drilling followed by horizontal drilling. Vertical drilling ranges from 5,000 feet to 9,000 feet below ground depending upon the depth and thickness of the gas reservoir. When the Marcellus Shale is reached, the well is turned, and horizontal drilling occurs for another 3,000 feet to 10,000 feet or more. At various depths, multiple lengths of steel casing are cemented in place to protect surface water, groundwater, or water supply wells from the potential migration of natural gas in the drilled well. These casings also prevent </a:t>
            </a:r>
            <a:r>
              <a:rPr lang="en-US" dirty="0" err="1" smtClean="0"/>
              <a:t>hydrofracing</a:t>
            </a:r>
            <a:r>
              <a:rPr lang="en-US" dirty="0" smtClean="0"/>
              <a:t> fluids and deep brine water from leaking and adversely impacting water resources. </a:t>
            </a:r>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20</a:t>
            </a:fld>
            <a:endParaRPr lang="en-US"/>
          </a:p>
        </p:txBody>
      </p:sp>
    </p:spTree>
    <p:extLst>
      <p:ext uri="{BB962C8B-B14F-4D97-AF65-F5344CB8AC3E}">
        <p14:creationId xmlns:p14="http://schemas.microsoft.com/office/powerpoint/2010/main" val="1075690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Toxic Release Tracker is a summary of the Colorado Oil and Gas Commission’s (COGCC) spill database.</a:t>
            </a:r>
          </a:p>
          <a:p>
            <a:endParaRPr lang="en-US" dirty="0" smtClean="0"/>
          </a:p>
          <a:p>
            <a:r>
              <a:rPr lang="en-US" sz="1200" kern="1200" dirty="0" smtClean="0">
                <a:solidFill>
                  <a:schemeClr val="tx1"/>
                </a:solidFill>
                <a:effectLst/>
                <a:latin typeface="+mn-lt"/>
                <a:ea typeface="ＭＳ Ｐゴシック" charset="0"/>
                <a:cs typeface="+mn-cs"/>
              </a:rPr>
              <a:t>Spills/releases of E&amp;P waste or produced fluid exceeding five (5) barrels, including those contained within lined or unlined berms.</a:t>
            </a:r>
          </a:p>
          <a:p>
            <a:endParaRPr lang="en-US" sz="1200" kern="1200" dirty="0" smtClean="0">
              <a:solidFill>
                <a:schemeClr val="tx1"/>
              </a:solidFill>
              <a:effectLst/>
              <a:latin typeface="+mn-lt"/>
              <a:ea typeface="ＭＳ Ｐゴシック" charset="0"/>
              <a:cs typeface="+mn-cs"/>
            </a:endParaRPr>
          </a:p>
          <a:p>
            <a:r>
              <a:rPr lang="en-US" sz="1200" kern="1200" dirty="0" smtClean="0">
                <a:solidFill>
                  <a:schemeClr val="tx1"/>
                </a:solidFill>
                <a:effectLst/>
                <a:latin typeface="+mn-lt"/>
                <a:ea typeface="ＭＳ Ｐゴシック" charset="0"/>
                <a:cs typeface="+mn-cs"/>
              </a:rPr>
              <a:t>Likely there will</a:t>
            </a:r>
            <a:r>
              <a:rPr lang="en-US" sz="1200" kern="1200" baseline="0" dirty="0" smtClean="0">
                <a:solidFill>
                  <a:schemeClr val="tx1"/>
                </a:solidFill>
                <a:effectLst/>
                <a:latin typeface="+mn-lt"/>
                <a:ea typeface="ＭＳ Ｐゴシック" charset="0"/>
                <a:cs typeface="+mn-cs"/>
              </a:rPr>
              <a:t> be more reported in 2014 because of new rule for reporting spills and releases</a:t>
            </a:r>
          </a:p>
          <a:p>
            <a:r>
              <a:rPr lang="en-US" sz="1200" kern="1200" dirty="0" smtClean="0">
                <a:solidFill>
                  <a:schemeClr val="tx1"/>
                </a:solidFill>
                <a:effectLst/>
                <a:latin typeface="+mn-lt"/>
                <a:ea typeface="ＭＳ Ｐゴシック" charset="0"/>
                <a:cs typeface="+mn-cs"/>
              </a:rPr>
              <a:t>A. A spills/release of any size that impacts or threatens to impact any waters of the state, a residence or occupied structure, livestock, or public byway; </a:t>
            </a:r>
          </a:p>
          <a:p>
            <a:r>
              <a:rPr lang="en-US" sz="1200" kern="1200" dirty="0" smtClean="0">
                <a:solidFill>
                  <a:schemeClr val="tx1"/>
                </a:solidFill>
                <a:effectLst/>
                <a:latin typeface="+mn-lt"/>
                <a:ea typeface="ＭＳ Ｐゴシック" charset="0"/>
                <a:cs typeface="+mn-cs"/>
              </a:rPr>
              <a:t>B. A spill/release in which one (1) barrel or more of E&amp;P Waste or produced fluids is spilled or released outside of berms or other secondary containment; </a:t>
            </a:r>
          </a:p>
          <a:p>
            <a:r>
              <a:rPr lang="en-US" sz="1200" kern="1200" dirty="0" smtClean="0">
                <a:solidFill>
                  <a:schemeClr val="tx1"/>
                </a:solidFill>
                <a:effectLst/>
                <a:latin typeface="+mn-lt"/>
                <a:ea typeface="ＭＳ Ｐゴシック" charset="0"/>
                <a:cs typeface="+mn-cs"/>
              </a:rPr>
              <a:t>C. A spill/release of five (5) barrels or more regardless of whether the spill/release is completely contained within berms or other secondary containment. </a:t>
            </a:r>
          </a:p>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22</a:t>
            </a:fld>
            <a:endParaRPr lang="en-US"/>
          </a:p>
        </p:txBody>
      </p:sp>
    </p:spTree>
    <p:extLst>
      <p:ext uri="{BB962C8B-B14F-4D97-AF65-F5344CB8AC3E}">
        <p14:creationId xmlns:p14="http://schemas.microsoft.com/office/powerpoint/2010/main" val="84562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30-hour oil well leak on Feb. 11-12 east of Fort Collins was a “blowout” directly related to fracking, state documents show.</a:t>
            </a:r>
          </a:p>
          <a:p>
            <a:r>
              <a:rPr lang="en-US" dirty="0" smtClean="0"/>
              <a:t>The Colorado Oil and Gas Conservation Commission this week released inspector reports from the incident at PDC Energy’s </a:t>
            </a:r>
            <a:r>
              <a:rPr lang="en-US" dirty="0" err="1" smtClean="0"/>
              <a:t>Ochsner</a:t>
            </a:r>
            <a:r>
              <a:rPr lang="en-US" dirty="0" smtClean="0"/>
              <a:t> 50-441 well, which remains under investigation.</a:t>
            </a:r>
          </a:p>
          <a:p>
            <a:r>
              <a:rPr lang="en-US" dirty="0" smtClean="0"/>
              <a:t>The well head was damaged by falling equipment Feb. 11, causing oil-laden fracking </a:t>
            </a:r>
            <a:r>
              <a:rPr lang="en-US" dirty="0" err="1" smtClean="0"/>
              <a:t>flowback</a:t>
            </a:r>
            <a:r>
              <a:rPr lang="en-US" dirty="0" smtClean="0"/>
              <a:t> water to spew from the well at a rate of 20 barrels per hour.</a:t>
            </a:r>
          </a:p>
          <a:p>
            <a:r>
              <a:rPr lang="en-US" dirty="0" smtClean="0"/>
              <a:t>“Formation was over-pressured as the well was in a </a:t>
            </a:r>
            <a:r>
              <a:rPr lang="en-US" dirty="0" err="1" smtClean="0"/>
              <a:t>blownout</a:t>
            </a:r>
            <a:r>
              <a:rPr lang="en-US" dirty="0" smtClean="0"/>
              <a:t> condition from a previous </a:t>
            </a:r>
            <a:r>
              <a:rPr lang="en-US" dirty="0" err="1" smtClean="0"/>
              <a:t>frac</a:t>
            </a:r>
            <a:r>
              <a:rPr lang="en-US" dirty="0" smtClean="0"/>
              <a:t>,” the COGCC’s Feb. 11 inspection report says.</a:t>
            </a:r>
          </a:p>
          <a:p>
            <a:r>
              <a:rPr lang="en-US" dirty="0" smtClean="0"/>
              <a:t>By an inspector’s Feb. 14 visit to the site, the spill north of Windsor, which totaled 2,350 barrels, had mostly been cleaned.</a:t>
            </a:r>
          </a:p>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23</a:t>
            </a:fld>
            <a:endParaRPr lang="en-US"/>
          </a:p>
        </p:txBody>
      </p:sp>
    </p:spTree>
    <p:extLst>
      <p:ext uri="{BB962C8B-B14F-4D97-AF65-F5344CB8AC3E}">
        <p14:creationId xmlns:p14="http://schemas.microsoft.com/office/powerpoint/2010/main" val="198834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8973E-CEC6-439E-92A8-BB86554F6BD1}" type="slidenum">
              <a:rPr lang="en-US" smtClean="0"/>
              <a:pPr>
                <a:defRPr/>
              </a:pPr>
              <a:t>2</a:t>
            </a:fld>
            <a:endParaRPr lang="en-US"/>
          </a:p>
        </p:txBody>
      </p:sp>
    </p:spTree>
    <p:extLst>
      <p:ext uri="{BB962C8B-B14F-4D97-AF65-F5344CB8AC3E}">
        <p14:creationId xmlns:p14="http://schemas.microsoft.com/office/powerpoint/2010/main" val="1923653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 this Sept. 17, 2013 photo, a crude oil storage tank lies on its side in flood water along the South Platte River, in Weld County, Colo. Hundreds of natural gas and oil wells along with pipelines are shut down by flooding, as state and federal inspectors gauge the damage and look for potential contamination from inundated oil fields. (AP Photo/John </a:t>
            </a:r>
            <a:r>
              <a:rPr lang="en-US" i="1" dirty="0" err="1" smtClean="0"/>
              <a:t>Wark</a:t>
            </a:r>
            <a:r>
              <a:rPr lang="en-US" i="1" dirty="0" smtClean="0"/>
              <a:t>)</a:t>
            </a:r>
          </a:p>
          <a:p>
            <a:endParaRPr lang="en-US" i="1" dirty="0" smtClean="0"/>
          </a:p>
          <a:p>
            <a:r>
              <a:rPr lang="en-US" dirty="0" smtClean="0"/>
              <a:t/>
            </a:r>
            <a:br>
              <a:rPr lang="en-US" dirty="0" smtClean="0"/>
            </a:br>
            <a:r>
              <a:rPr lang="en-US" sz="1200" i="1" kern="1200" dirty="0" smtClean="0">
                <a:solidFill>
                  <a:schemeClr val="tx1"/>
                </a:solidFill>
                <a:effectLst/>
                <a:latin typeface="+mn-lt"/>
                <a:ea typeface="ＭＳ Ｐゴシック" charset="0"/>
                <a:cs typeface="+mn-cs"/>
              </a:rPr>
              <a:t>Above: Flooded wells in Weld County, Colorado. Photo by Jane </a:t>
            </a:r>
            <a:r>
              <a:rPr lang="en-US" sz="1200" i="1" kern="1200" dirty="0" err="1" smtClean="0">
                <a:solidFill>
                  <a:schemeClr val="tx1"/>
                </a:solidFill>
                <a:effectLst/>
                <a:latin typeface="+mn-lt"/>
                <a:ea typeface="ＭＳ Ｐゴシック" charset="0"/>
                <a:cs typeface="+mn-cs"/>
              </a:rPr>
              <a:t>Pargiter</a:t>
            </a:r>
            <a:r>
              <a:rPr lang="en-US" sz="1200" i="1" kern="1200" dirty="0" smtClean="0">
                <a:solidFill>
                  <a:schemeClr val="tx1"/>
                </a:solidFill>
                <a:effectLst/>
                <a:latin typeface="+mn-lt"/>
                <a:ea typeface="ＭＳ Ｐゴシック" charset="0"/>
                <a:cs typeface="+mn-cs"/>
              </a:rPr>
              <a:t>, </a:t>
            </a:r>
            <a:r>
              <a:rPr lang="en-US" sz="1200" i="1" kern="1200" dirty="0" err="1" smtClean="0">
                <a:solidFill>
                  <a:schemeClr val="tx1"/>
                </a:solidFill>
                <a:effectLst/>
                <a:latin typeface="+mn-lt"/>
                <a:ea typeface="ＭＳ Ｐゴシック" charset="0"/>
                <a:cs typeface="+mn-cs"/>
              </a:rPr>
              <a:t>EcoFlight</a:t>
            </a:r>
            <a:r>
              <a:rPr lang="en-US" sz="1200" i="1" kern="1200" dirty="0" smtClean="0">
                <a:solidFill>
                  <a:schemeClr val="tx1"/>
                </a:solidFill>
                <a:effectLst/>
                <a:latin typeface="+mn-lt"/>
                <a:ea typeface="ＭＳ Ｐゴシック" charset="0"/>
                <a:cs typeface="+mn-cs"/>
              </a:rPr>
              <a:t> </a:t>
            </a:r>
            <a:endParaRPr lang="en-US" i="1" dirty="0" smtClean="0"/>
          </a:p>
        </p:txBody>
      </p:sp>
      <p:sp>
        <p:nvSpPr>
          <p:cNvPr id="4" name="Slide Number Placeholder 3"/>
          <p:cNvSpPr>
            <a:spLocks noGrp="1"/>
          </p:cNvSpPr>
          <p:nvPr>
            <p:ph type="sldNum" sz="quarter" idx="10"/>
          </p:nvPr>
        </p:nvSpPr>
        <p:spPr/>
        <p:txBody>
          <a:bodyPr/>
          <a:lstStyle/>
          <a:p>
            <a:fld id="{58BEFB12-F2C0-C744-99CA-D00207E800B1}" type="slidenum">
              <a:rPr lang="en-US" smtClean="0"/>
              <a:pPr/>
              <a:t>24</a:t>
            </a:fld>
            <a:endParaRPr lang="en-US"/>
          </a:p>
        </p:txBody>
      </p:sp>
    </p:spTree>
    <p:extLst>
      <p:ext uri="{BB962C8B-B14F-4D97-AF65-F5344CB8AC3E}">
        <p14:creationId xmlns:p14="http://schemas.microsoft.com/office/powerpoint/2010/main" val="2529012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mn-cs"/>
              </a:rPr>
              <a:t>COGCC’s database of oil and gas locations identifies 1614 wells lying within the “flood impact zone” designated by COGCC during its flood response in October 2013. The flood impact zone is the area estimated by COGCC to be where flood waters actually flowed. If areas outside that zone are included, areas also affected by sustained and heavy precipitation, COGCC estimates that more than 2650 wells and associated facilities were affected directly and indirectly by the disaster.</a:t>
            </a:r>
          </a:p>
          <a:p>
            <a:r>
              <a:rPr lang="en-US" sz="1200" kern="1200" dirty="0" smtClean="0">
                <a:solidFill>
                  <a:schemeClr val="tx1"/>
                </a:solidFill>
                <a:effectLst/>
                <a:latin typeface="+mn-lt"/>
                <a:ea typeface="ＭＳ Ｐゴシック" charset="0"/>
                <a:cs typeface="+mn-cs"/>
              </a:rPr>
              <a:t> </a:t>
            </a:r>
          </a:p>
          <a:p>
            <a:r>
              <a:rPr lang="en-US" sz="1200" kern="1200" dirty="0" smtClean="0">
                <a:solidFill>
                  <a:schemeClr val="tx1"/>
                </a:solidFill>
                <a:effectLst/>
                <a:latin typeface="+mn-lt"/>
                <a:ea typeface="ＭＳ Ｐゴシック" charset="0"/>
                <a:cs typeface="+mn-cs"/>
              </a:rPr>
              <a:t>The oil and gas industry suffered considerable damage in the September 2013 flood.  Operators report to COGCC that 2658 wells were shut-in in anticipation of the flood waters.</a:t>
            </a:r>
          </a:p>
          <a:p>
            <a:r>
              <a:rPr lang="en-US" sz="1200" kern="1200" dirty="0" smtClean="0">
                <a:solidFill>
                  <a:schemeClr val="tx1"/>
                </a:solidFill>
                <a:effectLst/>
                <a:latin typeface="+mn-lt"/>
                <a:ea typeface="ＭＳ Ｐゴシック" charset="0"/>
                <a:cs typeface="+mn-cs"/>
              </a:rPr>
              <a:t> </a:t>
            </a:r>
          </a:p>
          <a:p>
            <a:r>
              <a:rPr lang="en-US" sz="1200" kern="1200" dirty="0" smtClean="0">
                <a:solidFill>
                  <a:schemeClr val="tx1"/>
                </a:solidFill>
                <a:effectLst/>
                <a:latin typeface="+mn-lt"/>
                <a:ea typeface="ＭＳ Ｐゴシック" charset="0"/>
                <a:cs typeface="+mn-cs"/>
              </a:rPr>
              <a:t>Unfortunately, spills of oil and gas materials also occurred in the flood. Oil, condensate and produced water spilled into the environment from equipment hit by debris or upset by flood waters. About 1150 barrels (48,250 gallons) of oil and condensate spilled. More than 1035 barrels (43,478 gallons) of produced water also spilled. The largest single spill of oil or condensate was 323 barrels (13,566 gallons). The largest single spill of produced water was 125 barrels (5250 gallons).</a:t>
            </a:r>
          </a:p>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25</a:t>
            </a:fld>
            <a:endParaRPr lang="en-US"/>
          </a:p>
        </p:txBody>
      </p:sp>
    </p:spTree>
    <p:extLst>
      <p:ext uri="{BB962C8B-B14F-4D97-AF65-F5344CB8AC3E}">
        <p14:creationId xmlns:p14="http://schemas.microsoft.com/office/powerpoint/2010/main" val="1693706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7BD1F81F-5407-4B92-98AF-E38B33EF08E7}" type="slidenum">
              <a:rPr lang="en-US" smtClean="0">
                <a:latin typeface="Times" charset="0"/>
              </a:rPr>
              <a:pPr>
                <a:defRPr/>
              </a:pPr>
              <a:t>26</a:t>
            </a:fld>
            <a:endParaRPr lang="en-US" smtClean="0">
              <a:latin typeface="Times"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Public Health Law Research – Temple University</a:t>
            </a:r>
            <a:r>
              <a:rPr lang="en-US" sz="1200" kern="1200" baseline="0" dirty="0" smtClean="0">
                <a:solidFill>
                  <a:schemeClr val="tx1"/>
                </a:solidFill>
                <a:effectLst/>
                <a:latin typeface="+mn-lt"/>
                <a:ea typeface="ＭＳ Ｐゴシック" charset="0"/>
                <a:cs typeface="+mn-cs"/>
              </a:rPr>
              <a:t> – Robert Woods Johnson Foundation</a:t>
            </a:r>
          </a:p>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27</a:t>
            </a:fld>
            <a:endParaRPr lang="en-US"/>
          </a:p>
        </p:txBody>
      </p:sp>
    </p:spTree>
    <p:extLst>
      <p:ext uri="{BB962C8B-B14F-4D97-AF65-F5344CB8AC3E}">
        <p14:creationId xmlns:p14="http://schemas.microsoft.com/office/powerpoint/2010/main" val="952905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mn-cs"/>
              </a:rPr>
              <a:t>Improved technology developments in directional drilling and hydraulic fracturing have resulted in a boom of oil and gas production nationwide. In fact, in October 2013, the U.S. Energy Information Administration announced that the United States would surpass Russia and Saudi Arabia as the world’s largest producer of oil and natural gas by the end of the year.  The boom has resulted in oil and gas development in regions unaccustomed to the industry as well as in regions that have a century-long relationship with oil and gas extraction.  However, directional drilling and hydraulic fracturing technologies pose potential water quality risks in regions where oil and gas activities are occurring through wastewater discharges, hydraulic fracturing fluid spills, improper casing/cementing, and other accidental spills. Rapid development of oil and gas wells, particularly in urban and suburban areas, coupled with the practice of hydraulic fracturing has sparked concern for water quality and an interest in laws designed to protect water quality.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We envision the water quality page as a resource that policymakers, local governments, regulated entities, and concerned citizens can use to inform themselves about the scope of laws and regulations of water quality issues arising from both conventional and unconventional oil and gas development.  </a:t>
            </a:r>
          </a:p>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28</a:t>
            </a:fld>
            <a:endParaRPr lang="en-US"/>
          </a:p>
        </p:txBody>
      </p:sp>
    </p:spTree>
    <p:extLst>
      <p:ext uri="{BB962C8B-B14F-4D97-AF65-F5344CB8AC3E}">
        <p14:creationId xmlns:p14="http://schemas.microsoft.com/office/powerpoint/2010/main" val="371729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31</a:t>
            </a:fld>
            <a:endParaRPr lang="en-US"/>
          </a:p>
        </p:txBody>
      </p:sp>
    </p:spTree>
    <p:extLst>
      <p:ext uri="{BB962C8B-B14F-4D97-AF65-F5344CB8AC3E}">
        <p14:creationId xmlns:p14="http://schemas.microsoft.com/office/powerpoint/2010/main" val="2066565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smtClean="0">
                <a:solidFill>
                  <a:schemeClr val="tx1"/>
                </a:solidFill>
                <a:effectLst/>
                <a:latin typeface="+mn-lt"/>
                <a:ea typeface="ＭＳ Ｐゴシック" charset="0"/>
                <a:cs typeface="+mn-cs"/>
              </a:rPr>
              <a:t>Roll out Dec. 2-6.</a:t>
            </a:r>
            <a:endParaRPr lang="en-US" sz="1200" b="1" kern="1200" dirty="0" smtClean="0">
              <a:solidFill>
                <a:schemeClr val="tx1"/>
              </a:solidFill>
              <a:effectLst/>
              <a:latin typeface="+mn-lt"/>
              <a:ea typeface="ＭＳ Ｐゴシック" charset="0"/>
              <a:cs typeface="+mn-cs"/>
            </a:endParaRPr>
          </a:p>
          <a:p>
            <a:r>
              <a:rPr lang="en-US" sz="1200" kern="1200" dirty="0" smtClean="0">
                <a:solidFill>
                  <a:schemeClr val="tx1"/>
                </a:solidFill>
                <a:effectLst/>
                <a:latin typeface="+mn-lt"/>
                <a:ea typeface="ＭＳ Ｐゴシック" charset="0"/>
                <a:cs typeface="+mn-cs"/>
              </a:rPr>
              <a:t>Water Quality - Permitting, Design, &amp; Construction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Water Quality - Well Drilling</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Water Quality - Well Completion</a:t>
            </a:r>
          </a:p>
          <a:p>
            <a:r>
              <a:rPr lang="en-US" sz="1200" kern="1200" dirty="0" smtClean="0">
                <a:solidFill>
                  <a:schemeClr val="tx1"/>
                </a:solidFill>
                <a:effectLst/>
                <a:latin typeface="+mn-lt"/>
                <a:ea typeface="ＭＳ Ｐゴシック" charset="0"/>
                <a:cs typeface="+mn-cs"/>
              </a:rPr>
              <a:t>Water Quality - Production &amp; Operation</a:t>
            </a:r>
          </a:p>
          <a:p>
            <a:r>
              <a:rPr lang="en-US" sz="1200" kern="1200" dirty="0" smtClean="0">
                <a:solidFill>
                  <a:schemeClr val="tx1"/>
                </a:solidFill>
                <a:effectLst/>
                <a:latin typeface="+mn-lt"/>
                <a:ea typeface="ＭＳ Ｐゴシック" charset="0"/>
                <a:cs typeface="+mn-cs"/>
              </a:rPr>
              <a:t>Water Quality - Reclamation</a:t>
            </a:r>
          </a:p>
        </p:txBody>
      </p:sp>
      <p:sp>
        <p:nvSpPr>
          <p:cNvPr id="4" name="Slide Number Placeholder 3"/>
          <p:cNvSpPr>
            <a:spLocks noGrp="1"/>
          </p:cNvSpPr>
          <p:nvPr>
            <p:ph type="sldNum" sz="quarter" idx="10"/>
          </p:nvPr>
        </p:nvSpPr>
        <p:spPr/>
        <p:txBody>
          <a:bodyPr/>
          <a:lstStyle/>
          <a:p>
            <a:fld id="{58BEFB12-F2C0-C744-99CA-D00207E800B1}" type="slidenum">
              <a:rPr lang="en-US" smtClean="0"/>
              <a:pPr/>
              <a:t>32</a:t>
            </a:fld>
            <a:endParaRPr lang="en-US"/>
          </a:p>
        </p:txBody>
      </p:sp>
    </p:spTree>
    <p:extLst>
      <p:ext uri="{BB962C8B-B14F-4D97-AF65-F5344CB8AC3E}">
        <p14:creationId xmlns:p14="http://schemas.microsoft.com/office/powerpoint/2010/main" val="1311390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803837A-E746-F747-9CBE-5BA138CA84A5}" type="slidenum">
              <a:rPr lang="en-US">
                <a:latin typeface="Calibri" charset="0"/>
              </a:rPr>
              <a:pPr eaLnBrk="1" hangingPunct="1"/>
              <a:t>33</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October 4, 2013</a:t>
            </a:r>
          </a:p>
          <a:p>
            <a:endParaRPr lang="en-US" dirty="0" smtClean="0"/>
          </a:p>
          <a:p>
            <a:r>
              <a:rPr lang="en-US" dirty="0" smtClean="0"/>
              <a:t>The U.S. Energy Information Administration estimates that the United States will be the world's top producer of petroleum and natural gas hydrocarbons in 2013, surpassing Russia and Saudi Arabia. For the United States and Russia, total petroleum and natural gas hydrocarbon production, in energy content terms, is almost evenly split between petroleum and natural gas. Saudi Arabia's production, on the other hand, heavily favors petroleum.</a:t>
            </a:r>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3</a:t>
            </a:fld>
            <a:endParaRPr lang="en-US"/>
          </a:p>
        </p:txBody>
      </p:sp>
    </p:spTree>
    <p:extLst>
      <p:ext uri="{BB962C8B-B14F-4D97-AF65-F5344CB8AC3E}">
        <p14:creationId xmlns:p14="http://schemas.microsoft.com/office/powerpoint/2010/main" val="313338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mn-cs"/>
              </a:rPr>
              <a:t>In 2011, when </a:t>
            </a:r>
            <a:r>
              <a:rPr lang="en-US" sz="1200" kern="1200" dirty="0" err="1" smtClean="0">
                <a:solidFill>
                  <a:schemeClr val="tx1"/>
                </a:solidFill>
                <a:effectLst/>
                <a:latin typeface="+mn-lt"/>
                <a:ea typeface="ＭＳ Ｐゴシック" charset="0"/>
                <a:cs typeface="+mn-cs"/>
              </a:rPr>
              <a:t>ProPublica</a:t>
            </a:r>
            <a:r>
              <a:rPr lang="en-US" sz="1200" kern="1200" dirty="0" smtClean="0">
                <a:solidFill>
                  <a:schemeClr val="tx1"/>
                </a:solidFill>
                <a:effectLst/>
                <a:latin typeface="+mn-lt"/>
                <a:ea typeface="ＭＳ Ｐゴシック" charset="0"/>
                <a:cs typeface="+mn-cs"/>
              </a:rPr>
              <a:t> first reported on public health and hydraulic fracturing/drilling operations, only a handful of health studies had been published.  Three years later, the science is far from settled, but there is a growing body of research to consider.</a:t>
            </a:r>
          </a:p>
          <a:p>
            <a:endParaRPr lang="en-US" sz="1200" kern="1200" dirty="0" smtClean="0">
              <a:solidFill>
                <a:schemeClr val="tx1"/>
              </a:solidFill>
              <a:effectLst/>
              <a:latin typeface="+mn-lt"/>
              <a:ea typeface="ＭＳ Ｐゴシック" charset="0"/>
              <a:cs typeface="+mn-cs"/>
            </a:endParaRPr>
          </a:p>
          <a:p>
            <a:r>
              <a:rPr lang="en-US" sz="1200" kern="1200" dirty="0" smtClean="0">
                <a:solidFill>
                  <a:schemeClr val="tx1"/>
                </a:solidFill>
                <a:effectLst/>
                <a:latin typeface="+mn-lt"/>
                <a:ea typeface="ＭＳ Ｐゴシック" charset="0"/>
                <a:cs typeface="+mn-cs"/>
              </a:rPr>
              <a:t>However, a long-term systematic study of the adverse effects of gas drilling on communities has yet to be undertaken. </a:t>
            </a:r>
          </a:p>
          <a:p>
            <a:endParaRPr lang="en-US" sz="1200" kern="1200" dirty="0" smtClean="0">
              <a:solidFill>
                <a:schemeClr val="tx1"/>
              </a:solidFill>
              <a:effectLst/>
              <a:latin typeface="+mn-lt"/>
              <a:ea typeface="ＭＳ Ｐゴシック" charset="0"/>
              <a:cs typeface="+mn-cs"/>
            </a:endParaRPr>
          </a:p>
          <a:p>
            <a:r>
              <a:rPr lang="en-US" sz="1200" kern="1200" dirty="0" smtClean="0">
                <a:solidFill>
                  <a:schemeClr val="tx1"/>
                </a:solidFill>
                <a:effectLst/>
                <a:latin typeface="+mn-lt"/>
                <a:ea typeface="ＭＳ Ｐゴシック" charset="0"/>
                <a:cs typeface="+mn-cs"/>
              </a:rPr>
              <a:t>“The public health sector has been absent from this debate,” said Nadia </a:t>
            </a:r>
            <a:r>
              <a:rPr lang="en-US" sz="1200" kern="1200" dirty="0" err="1" smtClean="0">
                <a:solidFill>
                  <a:schemeClr val="tx1"/>
                </a:solidFill>
                <a:effectLst/>
                <a:latin typeface="+mn-lt"/>
                <a:ea typeface="ＭＳ Ｐゴシック" charset="0"/>
                <a:cs typeface="+mn-cs"/>
              </a:rPr>
              <a:t>Steinzor</a:t>
            </a:r>
            <a:r>
              <a:rPr lang="en-US" sz="1200" kern="1200" dirty="0" smtClean="0">
                <a:solidFill>
                  <a:schemeClr val="tx1"/>
                </a:solidFill>
                <a:effectLst/>
                <a:latin typeface="+mn-lt"/>
                <a:ea typeface="ＭＳ Ｐゴシック" charset="0"/>
                <a:cs typeface="+mn-cs"/>
              </a:rPr>
              <a:t>, a researcher on the Oil and Gas Accountability Project at the environmental nonprofit, Earthworks.</a:t>
            </a:r>
          </a:p>
          <a:p>
            <a:r>
              <a:rPr lang="en-US" sz="1200" kern="1200" dirty="0" smtClean="0">
                <a:solidFill>
                  <a:schemeClr val="tx1"/>
                </a:solidFill>
                <a:effectLst/>
                <a:latin typeface="+mn-lt"/>
                <a:ea typeface="ＭＳ Ｐゴシック" charset="0"/>
                <a:cs typeface="+mn-cs"/>
              </a:rPr>
              <a:t> </a:t>
            </a:r>
          </a:p>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4</a:t>
            </a:fld>
            <a:endParaRPr lang="en-US"/>
          </a:p>
        </p:txBody>
      </p:sp>
    </p:spTree>
    <p:extLst>
      <p:ext uri="{BB962C8B-B14F-4D97-AF65-F5344CB8AC3E}">
        <p14:creationId xmlns:p14="http://schemas.microsoft.com/office/powerpoint/2010/main" val="171232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mn-cs"/>
              </a:rPr>
              <a:t>Potential Public Health Hazards, Exposures and Health Effects from Unconventional Natural Gas Development</a:t>
            </a:r>
          </a:p>
          <a:p>
            <a:r>
              <a:rPr lang="en-US" sz="1200" kern="1200" dirty="0" smtClean="0">
                <a:solidFill>
                  <a:schemeClr val="tx1"/>
                </a:solidFill>
                <a:effectLst/>
                <a:latin typeface="+mn-lt"/>
                <a:ea typeface="ＭＳ Ｐゴシック" charset="0"/>
                <a:cs typeface="+mn-cs"/>
              </a:rPr>
              <a:t>Environmental Science and Technology journal</a:t>
            </a:r>
          </a:p>
          <a:p>
            <a:r>
              <a:rPr lang="en-US" sz="1200" kern="1200" dirty="0" smtClean="0">
                <a:solidFill>
                  <a:schemeClr val="tx1"/>
                </a:solidFill>
                <a:effectLst/>
                <a:latin typeface="+mn-lt"/>
                <a:ea typeface="ＭＳ Ｐゴシック" charset="0"/>
                <a:cs typeface="+mn-cs"/>
              </a:rPr>
              <a:t>Feb. 24, 2014</a:t>
            </a:r>
          </a:p>
          <a:p>
            <a:r>
              <a:rPr lang="en-US" sz="1200" kern="1200" dirty="0" smtClean="0">
                <a:solidFill>
                  <a:schemeClr val="tx1"/>
                </a:solidFill>
                <a:effectLst/>
                <a:latin typeface="+mn-lt"/>
                <a:ea typeface="ＭＳ Ｐゴシック" charset="0"/>
                <a:cs typeface="+mn-cs"/>
              </a:rPr>
              <a:t>John L. </a:t>
            </a:r>
            <a:r>
              <a:rPr lang="en-US" sz="1200" kern="1200" dirty="0" err="1" smtClean="0">
                <a:solidFill>
                  <a:schemeClr val="tx1"/>
                </a:solidFill>
                <a:effectLst/>
                <a:latin typeface="+mn-lt"/>
                <a:ea typeface="ＭＳ Ｐゴシック" charset="0"/>
                <a:cs typeface="+mn-cs"/>
              </a:rPr>
              <a:t>Adgate</a:t>
            </a:r>
            <a:r>
              <a:rPr lang="en-US" sz="1200" kern="1200" dirty="0" smtClean="0">
                <a:solidFill>
                  <a:schemeClr val="tx1"/>
                </a:solidFill>
                <a:effectLst/>
                <a:latin typeface="+mn-lt"/>
                <a:ea typeface="ＭＳ Ｐゴシック" charset="0"/>
                <a:cs typeface="+mn-cs"/>
              </a:rPr>
              <a:t>, Bernard D. Goldstein, and Lisa M. McKenzie</a:t>
            </a:r>
          </a:p>
          <a:p>
            <a:r>
              <a:rPr lang="en-US" sz="1200" kern="1200" dirty="0" smtClean="0">
                <a:solidFill>
                  <a:schemeClr val="tx1"/>
                </a:solidFill>
                <a:effectLst/>
                <a:latin typeface="+mn-lt"/>
                <a:ea typeface="ＭＳ Ｐゴシック" charset="0"/>
                <a:cs typeface="+mn-cs"/>
              </a:rPr>
              <a:t> </a:t>
            </a:r>
          </a:p>
          <a:p>
            <a:r>
              <a:rPr lang="en-US" sz="1200" kern="1200" dirty="0" smtClean="0">
                <a:solidFill>
                  <a:schemeClr val="tx1"/>
                </a:solidFill>
                <a:effectLst/>
                <a:latin typeface="+mn-lt"/>
                <a:ea typeface="ＭＳ Ｐゴシック" charset="0"/>
                <a:cs typeface="+mn-cs"/>
              </a:rPr>
              <a:t>The rapid increase in unconventional natural gas development in the United States during the past decade has brought wells and related infrastructure closer to population centers. For communities near development and production sites the major stressors are air pollutants, ground and surface water contamination, truck traffic and noise pollution, accidents and malfunctions, and psychosocial stress associated with community change. </a:t>
            </a:r>
            <a:r>
              <a:rPr lang="en-US" sz="1200" b="1" u="sng" kern="1200" dirty="0" smtClean="0">
                <a:solidFill>
                  <a:schemeClr val="tx1"/>
                </a:solidFill>
                <a:effectLst/>
                <a:latin typeface="+mn-lt"/>
                <a:ea typeface="ＭＳ Ｐゴシック" charset="0"/>
                <a:cs typeface="+mn-cs"/>
              </a:rPr>
              <a:t>Despite broad public concern, no comprehensive population-based studies of the public health effects of unconventional natural gas operations exist. </a:t>
            </a:r>
            <a:r>
              <a:rPr lang="en-US" sz="1200" kern="1200" dirty="0" smtClean="0">
                <a:solidFill>
                  <a:schemeClr val="tx1"/>
                </a:solidFill>
                <a:effectLst/>
                <a:latin typeface="+mn-lt"/>
                <a:ea typeface="ＭＳ Ｐゴシック" charset="0"/>
                <a:cs typeface="+mn-cs"/>
              </a:rPr>
              <a:t>Major uncertainties are the unknown frequency and duration of human exposure, future extent of development, potential emission control and mitigation strategies, and a paucity of baseline data to enable substantive before and after comparisons for affected populations and environmental media. </a:t>
            </a:r>
          </a:p>
          <a:p>
            <a:r>
              <a:rPr lang="en-US" sz="1200" kern="1200" dirty="0" smtClean="0">
                <a:solidFill>
                  <a:schemeClr val="tx1"/>
                </a:solidFill>
                <a:effectLst/>
                <a:latin typeface="+mn-lt"/>
                <a:ea typeface="ＭＳ Ｐゴシック" charset="0"/>
                <a:cs typeface="+mn-cs"/>
              </a:rPr>
              <a:t> </a:t>
            </a:r>
          </a:p>
          <a:p>
            <a:r>
              <a:rPr lang="en-US" sz="1200" kern="1200" dirty="0" smtClean="0">
                <a:solidFill>
                  <a:schemeClr val="tx1"/>
                </a:solidFill>
                <a:effectLst/>
                <a:latin typeface="+mn-lt"/>
                <a:ea typeface="ＭＳ Ｐゴシック" charset="0"/>
                <a:cs typeface="+mn-cs"/>
              </a:rPr>
              <a:t>John and Lisa are from the University of Colorado School of Public Health</a:t>
            </a:r>
          </a:p>
          <a:p>
            <a:r>
              <a:rPr lang="en-US" sz="1200" kern="1200" dirty="0" smtClean="0">
                <a:solidFill>
                  <a:schemeClr val="tx1"/>
                </a:solidFill>
                <a:effectLst/>
                <a:latin typeface="+mn-lt"/>
                <a:ea typeface="ＭＳ Ｐゴシック" charset="0"/>
                <a:cs typeface="+mn-cs"/>
              </a:rPr>
              <a:t>Bernard is with the Graduate School of Public Health at the University of Pittsburgh</a:t>
            </a:r>
            <a:endParaRPr lang="en-US" sz="120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fld id="{58BEFB12-F2C0-C744-99CA-D00207E800B1}" type="slidenum">
              <a:rPr lang="en-US" smtClean="0"/>
              <a:pPr/>
              <a:t>5</a:t>
            </a:fld>
            <a:endParaRPr lang="en-US"/>
          </a:p>
        </p:txBody>
      </p:sp>
    </p:spTree>
    <p:extLst>
      <p:ext uri="{BB962C8B-B14F-4D97-AF65-F5344CB8AC3E}">
        <p14:creationId xmlns:p14="http://schemas.microsoft.com/office/powerpoint/2010/main" val="129511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The University</a:t>
            </a:r>
            <a:r>
              <a:rPr lang="en-US" sz="1200" kern="1200" baseline="0" dirty="0" smtClean="0">
                <a:solidFill>
                  <a:schemeClr val="tx1"/>
                </a:solidFill>
                <a:effectLst/>
                <a:latin typeface="+mn-lt"/>
                <a:ea typeface="ＭＳ Ｐゴシック" charset="0"/>
                <a:cs typeface="+mn-cs"/>
              </a:rPr>
              <a:t> of Texas at Austin’s Energy Poll group conducts energy surveys twice a year. </a:t>
            </a:r>
            <a:r>
              <a:rPr lang="en-US" sz="1200" kern="1200" dirty="0" smtClean="0">
                <a:solidFill>
                  <a:schemeClr val="tx1"/>
                </a:solidFill>
                <a:effectLst/>
                <a:latin typeface="+mn-lt"/>
                <a:ea typeface="ＭＳ Ｐゴシック" charset="0"/>
                <a:cs typeface="+mn-cs"/>
              </a:rPr>
              <a:t>The survey of consumer perspectives on energy, conducted Sept. 5–23, 2013, with 2114 respondents </a:t>
            </a:r>
          </a:p>
          <a:p>
            <a:r>
              <a:rPr lang="en-US" sz="1200" kern="1200" dirty="0" smtClean="0">
                <a:solidFill>
                  <a:schemeClr val="tx1"/>
                </a:solidFill>
                <a:effectLst/>
                <a:latin typeface="+mn-lt"/>
                <a:ea typeface="ＭＳ Ｐゴシック" charset="0"/>
                <a:cs typeface="+mn-cs"/>
              </a:rPr>
              <a:t>18% Northeast (CT, MA, ME, NH, NJ, NY, PA, RI, VT)</a:t>
            </a:r>
          </a:p>
          <a:p>
            <a:r>
              <a:rPr lang="en-US" sz="1200" kern="1200" dirty="0" smtClean="0">
                <a:solidFill>
                  <a:schemeClr val="tx1"/>
                </a:solidFill>
                <a:effectLst/>
                <a:latin typeface="+mn-lt"/>
                <a:ea typeface="ＭＳ Ｐゴシック" charset="0"/>
                <a:cs typeface="+mn-cs"/>
              </a:rPr>
              <a:t>22% Midwest (IA, IL, IN, KS, MI, MN, MO, ND, NE, OH, SD, WI)</a:t>
            </a:r>
          </a:p>
          <a:p>
            <a:r>
              <a:rPr lang="en-US" sz="1200" kern="1200" dirty="0" smtClean="0">
                <a:solidFill>
                  <a:schemeClr val="tx1"/>
                </a:solidFill>
                <a:effectLst/>
                <a:latin typeface="+mn-lt"/>
                <a:ea typeface="ＭＳ Ｐゴシック" charset="0"/>
                <a:cs typeface="+mn-cs"/>
              </a:rPr>
              <a:t>37% South (AL, AR, DC, DE, FL, GA, KY, LA MD, MS, NC, OK, SC, TN, TX, VA, WV)</a:t>
            </a:r>
          </a:p>
          <a:p>
            <a:r>
              <a:rPr lang="en-US" sz="1200" kern="1200" dirty="0" smtClean="0">
                <a:solidFill>
                  <a:schemeClr val="tx1"/>
                </a:solidFill>
                <a:effectLst/>
                <a:latin typeface="+mn-lt"/>
                <a:ea typeface="ＭＳ Ｐゴシック" charset="0"/>
                <a:cs typeface="+mn-cs"/>
              </a:rPr>
              <a:t>23% West (AK, AZ, CA, CO, HI, ID, MT, NM, NV, OR, UT, WA, WY)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Americans fare poorly when it comes to general energy literacy. Fifty-eight percent think that the nation’s largest foreign supplier of oil is Saudi Arabia, while just 13 percent chose the correct answer, Canada. Thirty-one percent say they are knowledgeable about how energy is produced, delivered and used, but less than half (46 percent) of this group correctly chose Canada as our largest foreign supplier of oil. Responses also varied widely by gender, with 44 percent of men and 20 percent of women describing themselves as knowledgeable about energy.</a:t>
            </a:r>
          </a:p>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6</a:t>
            </a:fld>
            <a:endParaRPr lang="en-US"/>
          </a:p>
        </p:txBody>
      </p:sp>
    </p:spTree>
    <p:extLst>
      <p:ext uri="{BB962C8B-B14F-4D97-AF65-F5344CB8AC3E}">
        <p14:creationId xmlns:p14="http://schemas.microsoft.com/office/powerpoint/2010/main" val="841709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2117</a:t>
            </a:r>
            <a:r>
              <a:rPr lang="en-US" baseline="0" dirty="0" smtClean="0"/>
              <a:t> Respondents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The survey of consumer perspectives on energy, conducted Sept. 5–23, 2013, shows mixed views on the recent surge in domestic natural gas production, largely made possible by the widespread use of hydraulic fracturing in tandem with horizontal drilling. Among the 40 percent of Americans who say they are familiar with the technology, only 38 percent support hydraulic fracturing, down from 45 percent six months ago.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7</a:t>
            </a:fld>
            <a:endParaRPr lang="en-US"/>
          </a:p>
        </p:txBody>
      </p:sp>
    </p:spTree>
    <p:extLst>
      <p:ext uri="{BB962C8B-B14F-4D97-AF65-F5344CB8AC3E}">
        <p14:creationId xmlns:p14="http://schemas.microsoft.com/office/powerpoint/2010/main" val="910511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a:t>
            </a:r>
            <a:r>
              <a:rPr lang="en-US" baseline="0" dirty="0" smtClean="0"/>
              <a:t> the Energy Poll, people are looking to the scientific community to provide impartial information about hydraulic fracturing.</a:t>
            </a:r>
          </a:p>
          <a:p>
            <a:endParaRPr lang="en-US" baseline="0" dirty="0" smtClean="0"/>
          </a:p>
          <a:p>
            <a:r>
              <a:rPr lang="en-US" baseline="0" dirty="0" smtClean="0"/>
              <a:t>The middle peddle on the floorboard of your car, or at least the cars, I grew up with, is the brake pedal.  You have communities that are either unaccustomed to oil and gas production or maybe they’re accustomed to it, but not the current pace, looking to tap the brakes.  Communities above the Marcellus in the Northeast, the Niobrara along Colorado’s Front Range, and the Barnett with Dallas and Fort Worth.</a:t>
            </a:r>
          </a:p>
          <a:p>
            <a:endParaRPr lang="en-US" baseline="0" dirty="0" smtClean="0"/>
          </a:p>
          <a:p>
            <a:r>
              <a:rPr lang="en-US" baseline="0" dirty="0" smtClean="0"/>
              <a:t>Law suits, bans, moratorium,  There are five communities in Colorado along the Front Range that are in close proximity to the Niobrara shale region that have either a voter-approved fracking ban or a moratorium in place.  A tiny percentage of the state’s 50,000 active wells are within these communities.  Nonetheless . . .</a:t>
            </a:r>
          </a:p>
          <a:p>
            <a:endParaRPr lang="en-US" baseline="0" dirty="0" smtClean="0"/>
          </a:p>
          <a:p>
            <a:r>
              <a:rPr lang="en-US" baseline="0" dirty="0" smtClean="0"/>
              <a:t>But if you look at the indicators such as oil and gas production levels, applications for permits to drill, and numbers of drill rigs, at the risk of prolonging a metaphor, the industry is punching the gas pedal.</a:t>
            </a:r>
          </a:p>
          <a:p>
            <a:endParaRPr lang="en-US" baseline="0" dirty="0" smtClean="0"/>
          </a:p>
          <a:p>
            <a:r>
              <a:rPr lang="en-US" baseline="0" dirty="0" smtClean="0"/>
              <a:t>So there’s a tension out there.</a:t>
            </a:r>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8</a:t>
            </a:fld>
            <a:endParaRPr lang="en-US"/>
          </a:p>
        </p:txBody>
      </p:sp>
    </p:spTree>
    <p:extLst>
      <p:ext uri="{BB962C8B-B14F-4D97-AF65-F5344CB8AC3E}">
        <p14:creationId xmlns:p14="http://schemas.microsoft.com/office/powerpoint/2010/main" val="135401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EFD program provides unbiased science and develops solutions to address environmental and societal issues associated with oil and gas development.</a:t>
            </a:r>
          </a:p>
          <a:p>
            <a:endParaRPr lang="en-US" b="0" i="0" dirty="0" smtClean="0"/>
          </a:p>
          <a:p>
            <a:r>
              <a:rPr lang="en-US" b="0" i="0" dirty="0" smtClean="0"/>
              <a:t>Impacts</a:t>
            </a:r>
            <a:r>
              <a:rPr lang="en-US" b="0" i="0" baseline="0" dirty="0" smtClean="0"/>
              <a:t> in rural communities in Eagle Ford play</a:t>
            </a:r>
            <a:endParaRPr lang="en-US" b="0" i="0" dirty="0" smtClean="0"/>
          </a:p>
          <a:p>
            <a:endParaRPr lang="en-US" b="0" i="0" dirty="0" smtClean="0"/>
          </a:p>
          <a:p>
            <a:r>
              <a:rPr lang="en-US" b="0" i="0" dirty="0" smtClean="0"/>
              <a:t>"No other organization in the oil and gas area has ever been able to successfully link this broad spectrum of stakeholders, providing opportunities for communication between groups that normally do not communicate very well.“</a:t>
            </a:r>
          </a:p>
          <a:p>
            <a:endParaRPr lang="en-US" b="1" i="1" dirty="0" smtClean="0"/>
          </a:p>
          <a:p>
            <a:r>
              <a:rPr lang="en-US" b="1" i="1" dirty="0" err="1" smtClean="0"/>
              <a:t>RigZone</a:t>
            </a:r>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10</a:t>
            </a:fld>
            <a:endParaRPr lang="en-US"/>
          </a:p>
        </p:txBody>
      </p:sp>
    </p:spTree>
    <p:extLst>
      <p:ext uri="{BB962C8B-B14F-4D97-AF65-F5344CB8AC3E}">
        <p14:creationId xmlns:p14="http://schemas.microsoft.com/office/powerpoint/2010/main" val="249184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5445170-D527-0B46-BC26-EFEADD565F5C}" type="datetimeFigureOut">
              <a:rPr lang="en-US"/>
              <a:pPr/>
              <a:t>3/27/2014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39CB25-D812-FB48-A676-39F636DB8443}" type="slidenum">
              <a:rPr lang="en-US"/>
              <a:pPr/>
              <a:t>‹#›</a:t>
            </a:fld>
            <a:endParaRPr lang="en-US"/>
          </a:p>
        </p:txBody>
      </p:sp>
    </p:spTree>
    <p:extLst>
      <p:ext uri="{BB962C8B-B14F-4D97-AF65-F5344CB8AC3E}">
        <p14:creationId xmlns:p14="http://schemas.microsoft.com/office/powerpoint/2010/main" val="269328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514C594-374C-3C44-90D8-7B60B6D68351}" type="datetimeFigureOut">
              <a:rPr lang="en-US"/>
              <a:pPr/>
              <a:t>3/27/2014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C2EAA73-4249-8844-9C4A-BC84FF041950}" type="slidenum">
              <a:rPr lang="en-US"/>
              <a:pPr/>
              <a:t>‹#›</a:t>
            </a:fld>
            <a:endParaRPr lang="en-US"/>
          </a:p>
        </p:txBody>
      </p:sp>
    </p:spTree>
    <p:extLst>
      <p:ext uri="{BB962C8B-B14F-4D97-AF65-F5344CB8AC3E}">
        <p14:creationId xmlns:p14="http://schemas.microsoft.com/office/powerpoint/2010/main" val="324476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FB1A0DC-6AA7-A345-BDB8-E9C9EFFD5726}" type="datetimeFigureOut">
              <a:rPr lang="en-US"/>
              <a:pPr/>
              <a:t>3/27/2014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563508F-088B-6845-A4E6-B1B44BF26C03}" type="slidenum">
              <a:rPr lang="en-US"/>
              <a:pPr/>
              <a:t>‹#›</a:t>
            </a:fld>
            <a:endParaRPr lang="en-US"/>
          </a:p>
        </p:txBody>
      </p:sp>
    </p:spTree>
    <p:extLst>
      <p:ext uri="{BB962C8B-B14F-4D97-AF65-F5344CB8AC3E}">
        <p14:creationId xmlns:p14="http://schemas.microsoft.com/office/powerpoint/2010/main" val="261998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4826AB8-29D6-CB40-899D-4E1A2F38E26A}" type="datetimeFigureOut">
              <a:rPr lang="en-US"/>
              <a:pPr/>
              <a:t>3/27/2014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4D9B864-DA1E-2449-9368-3BB94550F926}" type="slidenum">
              <a:rPr lang="en-US"/>
              <a:pPr/>
              <a:t>‹#›</a:t>
            </a:fld>
            <a:endParaRPr lang="en-US"/>
          </a:p>
        </p:txBody>
      </p:sp>
    </p:spTree>
    <p:extLst>
      <p:ext uri="{BB962C8B-B14F-4D97-AF65-F5344CB8AC3E}">
        <p14:creationId xmlns:p14="http://schemas.microsoft.com/office/powerpoint/2010/main" val="407230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9F416D2-8389-664F-9D06-423C6FD1D352}" type="datetimeFigureOut">
              <a:rPr lang="en-US"/>
              <a:pPr/>
              <a:t>3/27/2014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89E5774-A9DE-FE41-9DFE-9D0E812EFA76}" type="slidenum">
              <a:rPr lang="en-US"/>
              <a:pPr/>
              <a:t>‹#›</a:t>
            </a:fld>
            <a:endParaRPr lang="en-US"/>
          </a:p>
        </p:txBody>
      </p:sp>
    </p:spTree>
    <p:extLst>
      <p:ext uri="{BB962C8B-B14F-4D97-AF65-F5344CB8AC3E}">
        <p14:creationId xmlns:p14="http://schemas.microsoft.com/office/powerpoint/2010/main" val="1848095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045F2D6-DAED-6444-8A26-0650F3240E88}" type="datetimeFigureOut">
              <a:rPr lang="en-US"/>
              <a:pPr/>
              <a:t>3/27/2014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371C538-DEC7-F845-A7AA-1307D4316115}" type="slidenum">
              <a:rPr lang="en-US"/>
              <a:pPr/>
              <a:t>‹#›</a:t>
            </a:fld>
            <a:endParaRPr lang="en-US"/>
          </a:p>
        </p:txBody>
      </p:sp>
    </p:spTree>
    <p:extLst>
      <p:ext uri="{BB962C8B-B14F-4D97-AF65-F5344CB8AC3E}">
        <p14:creationId xmlns:p14="http://schemas.microsoft.com/office/powerpoint/2010/main" val="396949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9335627-1A81-1043-AC22-CB8E16CD66A6}" type="datetimeFigureOut">
              <a:rPr lang="en-US"/>
              <a:pPr/>
              <a:t>3/27/2014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1F5C187-BD5F-854D-8F48-AD6D4D25A5F4}" type="slidenum">
              <a:rPr lang="en-US"/>
              <a:pPr/>
              <a:t>‹#›</a:t>
            </a:fld>
            <a:endParaRPr lang="en-US"/>
          </a:p>
        </p:txBody>
      </p:sp>
    </p:spTree>
    <p:extLst>
      <p:ext uri="{BB962C8B-B14F-4D97-AF65-F5344CB8AC3E}">
        <p14:creationId xmlns:p14="http://schemas.microsoft.com/office/powerpoint/2010/main" val="322348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081E424-6706-E143-BD9E-7771A856E56E}" type="datetimeFigureOut">
              <a:rPr lang="en-US"/>
              <a:pPr/>
              <a:t>3/27/2014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1699B3F-FF0B-2B4D-85FA-E3A4A039751D}" type="slidenum">
              <a:rPr lang="en-US"/>
              <a:pPr/>
              <a:t>‹#›</a:t>
            </a:fld>
            <a:endParaRPr lang="en-US"/>
          </a:p>
        </p:txBody>
      </p:sp>
    </p:spTree>
    <p:extLst>
      <p:ext uri="{BB962C8B-B14F-4D97-AF65-F5344CB8AC3E}">
        <p14:creationId xmlns:p14="http://schemas.microsoft.com/office/powerpoint/2010/main" val="238213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725F2B2-84A3-5043-965B-BF1697462ADA}" type="datetimeFigureOut">
              <a:rPr lang="en-US"/>
              <a:pPr/>
              <a:t>3/27/2014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A7568D3-7BD9-1B4D-96CA-3F93F19D4B64}" type="slidenum">
              <a:rPr lang="en-US"/>
              <a:pPr/>
              <a:t>‹#›</a:t>
            </a:fld>
            <a:endParaRPr lang="en-US"/>
          </a:p>
        </p:txBody>
      </p:sp>
    </p:spTree>
    <p:extLst>
      <p:ext uri="{BB962C8B-B14F-4D97-AF65-F5344CB8AC3E}">
        <p14:creationId xmlns:p14="http://schemas.microsoft.com/office/powerpoint/2010/main" val="74842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70FD8CD-061E-124B-8354-8CE4EB386CAE}" type="datetimeFigureOut">
              <a:rPr lang="en-US"/>
              <a:pPr/>
              <a:t>3/27/2014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D2BF7E7-4A97-E648-A433-4A1FDC7CF614}" type="slidenum">
              <a:rPr lang="en-US"/>
              <a:pPr/>
              <a:t>‹#›</a:t>
            </a:fld>
            <a:endParaRPr lang="en-US"/>
          </a:p>
        </p:txBody>
      </p:sp>
    </p:spTree>
    <p:extLst>
      <p:ext uri="{BB962C8B-B14F-4D97-AF65-F5344CB8AC3E}">
        <p14:creationId xmlns:p14="http://schemas.microsoft.com/office/powerpoint/2010/main" val="65006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B7E3CBF-9191-774E-97AF-B4D4530DE568}" type="datetimeFigureOut">
              <a:rPr lang="en-US"/>
              <a:pPr/>
              <a:t>3/27/2014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E69BAD1-3A38-5645-8E33-571A75EEB2FD}" type="slidenum">
              <a:rPr lang="en-US"/>
              <a:pPr/>
              <a:t>‹#›</a:t>
            </a:fld>
            <a:endParaRPr lang="en-US"/>
          </a:p>
        </p:txBody>
      </p:sp>
    </p:spTree>
    <p:extLst>
      <p:ext uri="{BB962C8B-B14F-4D97-AF65-F5344CB8AC3E}">
        <p14:creationId xmlns:p14="http://schemas.microsoft.com/office/powerpoint/2010/main" val="376806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93F4DD4B-1B9D-064E-8077-BA5AD290014F}" type="datetimeFigureOut">
              <a:rPr lang="en-US"/>
              <a:pPr/>
              <a:t>3/27/2014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7DE482B1-88A6-B94C-80F8-5990BA81D18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www.oilandgasbmps.org"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1.pn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4.pn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hyperlink" Target="http://www.lawatlas.org/oilandgas" TargetMode="Externa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oilandgasbmps.org/" TargetMode="External"/><Relationship Id="rId7"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mailto:Kathryn.Mutz@colorado.edu" TargetMode="External"/><Relationship Id="rId5" Type="http://schemas.openxmlformats.org/officeDocument/2006/relationships/hyperlink" Target="mailto:matthewsamelson@gmail.com" TargetMode="External"/><Relationship Id="rId4" Type="http://schemas.openxmlformats.org/officeDocument/2006/relationships/hyperlink" Target="http://www.lawatlas.org/oilandgas" TargetMode="External"/><Relationship Id="rId9"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www.oilandgasbmps.or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lawatlas.org/oilandg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p:cNvPicPr>
            <a:picLocks noChangeAspect="1"/>
          </p:cNvPicPr>
          <p:nvPr/>
        </p:nvPicPr>
        <p:blipFill>
          <a:blip r:embed="rId3" cstate="email">
            <a:extLst>
              <a:ext uri="{28A0092B-C50C-407E-A947-70E740481C1C}">
                <a14:useLocalDpi xmlns:a14="http://schemas.microsoft.com/office/drawing/2010/main" val="0"/>
              </a:ext>
            </a:extLst>
          </a:blip>
          <a:srcRect l="9985" t="56619" r="8980" b="20905"/>
          <a:stretch>
            <a:fillRect/>
          </a:stretch>
        </p:blipFill>
        <p:spPr bwMode="auto">
          <a:xfrm>
            <a:off x="1954213" y="-4763"/>
            <a:ext cx="7189787" cy="109696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1954213" y="1092200"/>
            <a:ext cx="7189787" cy="3708400"/>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8" name="Rectangle 7"/>
          <p:cNvSpPr/>
          <p:nvPr/>
        </p:nvSpPr>
        <p:spPr>
          <a:xfrm>
            <a:off x="1954213" y="5018088"/>
            <a:ext cx="7200900" cy="1843087"/>
          </a:xfrm>
          <a:prstGeom prst="rect">
            <a:avLst/>
          </a:prstGeom>
          <a:solidFill>
            <a:schemeClr val="bg1">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dirty="0" smtClean="0">
                <a:solidFill>
                  <a:schemeClr val="tx1"/>
                </a:solidFill>
              </a:rPr>
              <a:t>Matt Samelson</a:t>
            </a:r>
          </a:p>
          <a:p>
            <a:pPr fontAlgn="auto">
              <a:spcBef>
                <a:spcPts val="0"/>
              </a:spcBef>
              <a:spcAft>
                <a:spcPts val="0"/>
              </a:spcAft>
              <a:defRPr/>
            </a:pPr>
            <a:r>
              <a:rPr lang="en-US" dirty="0" smtClean="0">
                <a:solidFill>
                  <a:schemeClr val="tx1"/>
                </a:solidFill>
              </a:rPr>
              <a:t>Getches-Wilkinson Center for Natural Resources, Energy and the Environment, </a:t>
            </a:r>
            <a:r>
              <a:rPr lang="en-US" dirty="0">
                <a:solidFill>
                  <a:schemeClr val="tx1"/>
                </a:solidFill>
              </a:rPr>
              <a:t>University of Colorado Law School</a:t>
            </a:r>
          </a:p>
        </p:txBody>
      </p:sp>
      <p:sp>
        <p:nvSpPr>
          <p:cNvPr id="7" name="Rectangle 6"/>
          <p:cNvSpPr/>
          <p:nvPr/>
        </p:nvSpPr>
        <p:spPr>
          <a:xfrm>
            <a:off x="-14288" y="5018088"/>
            <a:ext cx="1730376" cy="18399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0" y="449580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17" name="Rectangle 16"/>
          <p:cNvSpPr/>
          <p:nvPr/>
        </p:nvSpPr>
        <p:spPr>
          <a:xfrm>
            <a:off x="2057400" y="1676400"/>
            <a:ext cx="70866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24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Best Management </a:t>
            </a:r>
            <a:r>
              <a:rPr lang="en-US" sz="24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Practices</a:t>
            </a:r>
          </a:p>
          <a:p>
            <a:pPr fontAlgn="auto">
              <a:spcBef>
                <a:spcPts val="0"/>
              </a:spcBef>
              <a:spcAft>
                <a:spcPts val="0"/>
              </a:spcAft>
              <a:defRPr/>
            </a:pPr>
            <a:r>
              <a:rPr lang="en-US" sz="24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for </a:t>
            </a:r>
            <a:r>
              <a:rPr lang="en-US" sz="24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Oil and Gas </a:t>
            </a:r>
            <a:r>
              <a:rPr lang="en-US" sz="24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Development &amp;</a:t>
            </a:r>
          </a:p>
          <a:p>
            <a:pPr fontAlgn="auto">
              <a:spcBef>
                <a:spcPts val="0"/>
              </a:spcBef>
              <a:spcAft>
                <a:spcPts val="0"/>
              </a:spcAft>
              <a:defRPr/>
            </a:pPr>
            <a:r>
              <a:rPr lang="en-US" sz="24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Comparative Water Quality </a:t>
            </a:r>
            <a:r>
              <a:rPr lang="en-US" sz="24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Database </a:t>
            </a:r>
            <a:r>
              <a:rPr lang="en-US" sz="24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of Regulations relating to Shale Oil and Gas</a:t>
            </a:r>
            <a:endParaRPr lang="en-US" sz="24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endParaRPr>
          </a:p>
          <a:p>
            <a:pPr fontAlgn="auto">
              <a:spcBef>
                <a:spcPts val="0"/>
              </a:spcBef>
              <a:spcAft>
                <a:spcPts val="0"/>
              </a:spcAft>
              <a:defRPr/>
            </a:pPr>
            <a:endParaRPr lang="en-US" b="1" spc="50" dirty="0">
              <a:ln w="13500">
                <a:solidFill>
                  <a:schemeClr val="accent1">
                    <a:shade val="2500"/>
                    <a:alpha val="6500"/>
                  </a:schemeClr>
                </a:solidFill>
                <a:prstDash val="solid"/>
              </a:ln>
              <a:solidFill>
                <a:schemeClr val="tx2">
                  <a:alpha val="95000"/>
                </a:schemeClr>
              </a:solidFill>
              <a:effectLst>
                <a:innerShdw blurRad="50900" dist="38500" dir="13500000">
                  <a:srgbClr val="000000">
                    <a:alpha val="60000"/>
                  </a:srgbClr>
                </a:innerShdw>
              </a:effectLst>
            </a:endParaRPr>
          </a:p>
          <a:p>
            <a:pPr fontAlgn="auto">
              <a:spcBef>
                <a:spcPts val="0"/>
              </a:spcBef>
              <a:spcAft>
                <a:spcPts val="0"/>
              </a:spcAft>
              <a:defRPr/>
            </a:pPr>
            <a:endParaRPr lang="en-US" b="1" spc="50" dirty="0">
              <a:ln w="13500">
                <a:solidFill>
                  <a:schemeClr val="accent1">
                    <a:shade val="2500"/>
                    <a:alpha val="6500"/>
                  </a:schemeClr>
                </a:solidFill>
                <a:prstDash val="solid"/>
              </a:ln>
              <a:solidFill>
                <a:schemeClr val="tx2">
                  <a:alpha val="95000"/>
                </a:schemeClr>
              </a:solidFill>
              <a:effectLst>
                <a:innerShdw blurRad="50900" dist="38500" dir="13500000">
                  <a:srgbClr val="000000">
                    <a:alpha val="60000"/>
                  </a:srgbClr>
                </a:innerShdw>
              </a:effectLst>
            </a:endParaRPr>
          </a:p>
          <a:p>
            <a:pPr fontAlgn="auto">
              <a:spcBef>
                <a:spcPts val="0"/>
              </a:spcBef>
              <a:spcAft>
                <a:spcPts val="0"/>
              </a:spcAft>
              <a:defRPr/>
            </a:pPr>
            <a:r>
              <a:rPr lang="en-US" b="1" spc="50" dirty="0" smtClean="0">
                <a:ln w="13500">
                  <a:solidFill>
                    <a:schemeClr val="accent1">
                      <a:shade val="2500"/>
                      <a:alpha val="6500"/>
                    </a:schemeClr>
                  </a:solidFill>
                  <a:prstDash val="solid"/>
                </a:ln>
                <a:solidFill>
                  <a:schemeClr val="tx2">
                    <a:alpha val="95000"/>
                  </a:schemeClr>
                </a:solidFill>
                <a:effectLst>
                  <a:innerShdw blurRad="50900" dist="38500" dir="13500000">
                    <a:srgbClr val="000000">
                      <a:alpha val="60000"/>
                    </a:srgbClr>
                  </a:innerShdw>
                </a:effectLst>
              </a:rPr>
              <a:t>Managing Oil and Gas Development in Mississippi</a:t>
            </a:r>
            <a:endParaRPr lang="en-US" b="1" spc="50" dirty="0">
              <a:ln w="13500">
                <a:solidFill>
                  <a:schemeClr val="accent1">
                    <a:shade val="2500"/>
                    <a:alpha val="6500"/>
                  </a:schemeClr>
                </a:solidFill>
                <a:prstDash val="solid"/>
              </a:ln>
              <a:solidFill>
                <a:schemeClr val="tx2">
                  <a:alpha val="95000"/>
                </a:schemeClr>
              </a:solidFill>
              <a:effectLst>
                <a:innerShdw blurRad="50900" dist="38500" dir="13500000">
                  <a:srgbClr val="000000">
                    <a:alpha val="60000"/>
                  </a:srgbClr>
                </a:innerShdw>
              </a:effectLst>
            </a:endParaRPr>
          </a:p>
          <a:p>
            <a:pPr fontAlgn="auto">
              <a:spcBef>
                <a:spcPts val="0"/>
              </a:spcBef>
              <a:spcAft>
                <a:spcPts val="0"/>
              </a:spcAft>
              <a:defRPr/>
            </a:pPr>
            <a:endParaRPr lang="en-US" sz="1400" b="1" spc="50" dirty="0">
              <a:ln w="13500">
                <a:solidFill>
                  <a:schemeClr val="accent1">
                    <a:shade val="2500"/>
                    <a:alpha val="6500"/>
                  </a:schemeClr>
                </a:solidFill>
                <a:prstDash val="solid"/>
              </a:ln>
              <a:solidFill>
                <a:schemeClr val="tx2">
                  <a:alpha val="95000"/>
                </a:schemeClr>
              </a:solidFill>
              <a:effectLst>
                <a:innerShdw blurRad="50900" dist="38500" dir="13500000">
                  <a:srgbClr val="000000">
                    <a:alpha val="60000"/>
                  </a:srgbClr>
                </a:innerShdw>
              </a:effectLst>
            </a:endParaRPr>
          </a:p>
          <a:p>
            <a:pPr fontAlgn="auto">
              <a:spcBef>
                <a:spcPts val="0"/>
              </a:spcBef>
              <a:spcAft>
                <a:spcPts val="0"/>
              </a:spcAft>
              <a:defRPr/>
            </a:pPr>
            <a:r>
              <a:rPr lang="en-US" sz="1400" b="1" spc="50" dirty="0" smtClean="0">
                <a:ln w="13500">
                  <a:solidFill>
                    <a:schemeClr val="accent1">
                      <a:shade val="2500"/>
                      <a:alpha val="6500"/>
                    </a:schemeClr>
                  </a:solidFill>
                  <a:prstDash val="solid"/>
                </a:ln>
                <a:solidFill>
                  <a:schemeClr val="tx2">
                    <a:alpha val="95000"/>
                  </a:schemeClr>
                </a:solidFill>
                <a:effectLst>
                  <a:innerShdw blurRad="50900" dist="38500" dir="13500000">
                    <a:srgbClr val="000000">
                      <a:alpha val="60000"/>
                    </a:srgbClr>
                  </a:innerShdw>
                </a:effectLst>
              </a:rPr>
              <a:t>March 28, 2014</a:t>
            </a:r>
            <a:endParaRPr lang="en-US" sz="12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a:p>
            <a:pPr algn="ctr" fontAlgn="auto">
              <a:spcBef>
                <a:spcPts val="0"/>
              </a:spcBef>
              <a:spcAft>
                <a:spcPts val="0"/>
              </a:spcAft>
              <a:defRPr/>
            </a:pPr>
            <a:endParaRPr lang="en-US" sz="12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a:p>
            <a:pPr algn="ctr" fontAlgn="auto">
              <a:spcBef>
                <a:spcPts val="0"/>
              </a:spcBef>
              <a:spcAft>
                <a:spcPts val="0"/>
              </a:spcAft>
              <a:defRPr/>
            </a:pPr>
            <a:r>
              <a:rPr lang="en-US" sz="12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p>
        </p:txBody>
      </p:sp>
      <p:sp>
        <p:nvSpPr>
          <p:cNvPr id="25" name="Rectangle 24"/>
          <p:cNvSpPr/>
          <p:nvPr/>
        </p:nvSpPr>
        <p:spPr>
          <a:xfrm>
            <a:off x="1954213" y="0"/>
            <a:ext cx="7570787"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sz="2800" b="1" spc="50" dirty="0">
              <a:ln w="13500">
                <a:solidFill>
                  <a:schemeClr val="accent1">
                    <a:shade val="2500"/>
                  </a:schemeClr>
                </a:solidFill>
                <a:prstDash val="solid"/>
              </a:ln>
              <a:solidFill>
                <a:schemeClr val="bg1">
                  <a:alpha val="95000"/>
                </a:schemeClr>
              </a:solidFill>
              <a:effectLst>
                <a:innerShdw blurRad="50900" dist="38500" dir="13500000">
                  <a:srgbClr val="000000">
                    <a:alpha val="60000"/>
                  </a:srgbClr>
                </a:innerShdw>
              </a:effectLst>
            </a:endParaRPr>
          </a:p>
        </p:txBody>
      </p:sp>
      <p:pic>
        <p:nvPicPr>
          <p:cNvPr id="19" name="Picture 18" descr="CU commercial_seal.jpg"/>
          <p:cNvPicPr>
            <a:picLocks noChangeAspect="1"/>
          </p:cNvPicPr>
          <p:nvPr/>
        </p:nvPicPr>
        <p:blipFill>
          <a:blip r:embed="rId4" cstate="print">
            <a:clrChange>
              <a:clrFrom>
                <a:srgbClr val="FFFFFF"/>
              </a:clrFrom>
              <a:clrTo>
                <a:srgbClr val="FFFFFF">
                  <a:alpha val="0"/>
                </a:srgbClr>
              </a:clrTo>
            </a:clrChange>
            <a:duotone>
              <a:prstClr val="black"/>
              <a:schemeClr val="bg1">
                <a:tint val="45000"/>
                <a:satMod val="400000"/>
              </a:schemeClr>
            </a:duotone>
            <a:lum bright="100000" contrast="100000"/>
          </a:blip>
          <a:stretch>
            <a:fillRect/>
          </a:stretch>
        </p:blipFill>
        <p:spPr>
          <a:xfrm>
            <a:off x="216776" y="5310127"/>
            <a:ext cx="1219200" cy="1255155"/>
          </a:xfrm>
          <a:prstGeom prst="rect">
            <a:avLst/>
          </a:prstGeom>
          <a:noFill/>
        </p:spPr>
      </p:pic>
      <p:pic>
        <p:nvPicPr>
          <p:cNvPr id="2058" name="Picture 11"/>
          <p:cNvPicPr>
            <a:picLocks noChangeAspect="1"/>
          </p:cNvPicPr>
          <p:nvPr/>
        </p:nvPicPr>
        <p:blipFill>
          <a:blip r:embed="rId5">
            <a:extLst>
              <a:ext uri="{28A0092B-C50C-407E-A947-70E740481C1C}">
                <a14:useLocalDpi xmlns:a14="http://schemas.microsoft.com/office/drawing/2010/main" val="0"/>
              </a:ext>
            </a:extLst>
          </a:blip>
          <a:srcRect r="72240"/>
          <a:stretch>
            <a:fillRect/>
          </a:stretch>
        </p:blipFill>
        <p:spPr bwMode="auto">
          <a:xfrm>
            <a:off x="-63500" y="-4763"/>
            <a:ext cx="1779588"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16088" y="0"/>
            <a:ext cx="238125" cy="6861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3175" y="-43597"/>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1447800"/>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5" name="Rectangle 4"/>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6" name="TextBox 5"/>
          <p:cNvSpPr txBox="1"/>
          <p:nvPr/>
        </p:nvSpPr>
        <p:spPr>
          <a:xfrm>
            <a:off x="155576" y="160337"/>
            <a:ext cx="8759824"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Environmentally Friendly Drilling Systems</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13891" b="5089"/>
          <a:stretch/>
        </p:blipFill>
        <p:spPr bwMode="auto">
          <a:xfrm>
            <a:off x="19133" y="1447800"/>
            <a:ext cx="9124867" cy="565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471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3" name="Content Placeholder 2"/>
          <p:cNvSpPr>
            <a:spLocks noGrp="1"/>
          </p:cNvSpPr>
          <p:nvPr>
            <p:ph sz="quarter" idx="1"/>
          </p:nvPr>
        </p:nvSpPr>
        <p:spPr>
          <a:xfrm>
            <a:off x="301625" y="1447800"/>
            <a:ext cx="8504238" cy="4572000"/>
          </a:xfrm>
        </p:spPr>
        <p:txBody>
          <a:bodyPr rtlCol="0">
            <a:normAutofit/>
          </a:bodyPr>
          <a:lstStyle/>
          <a:p>
            <a:pPr marL="0" indent="0" eaLnBrk="1" fontAlgn="auto" hangingPunct="1">
              <a:spcAft>
                <a:spcPts val="0"/>
              </a:spcAft>
              <a:buFont typeface="Arial" pitchFamily="34" charset="0"/>
              <a:buNone/>
              <a:defRPr/>
            </a:pPr>
            <a:endParaRPr lang="en-US" sz="1600" b="1" dirty="0" smtClean="0">
              <a:solidFill>
                <a:schemeClr val="tx2"/>
              </a:solidFill>
              <a:ea typeface="+mn-ea"/>
            </a:endParaRPr>
          </a:p>
          <a:p>
            <a:pPr marL="0" indent="0" eaLnBrk="1" fontAlgn="auto" hangingPunct="1">
              <a:spcAft>
                <a:spcPts val="0"/>
              </a:spcAft>
              <a:buFont typeface="Arial" pitchFamily="34" charset="0"/>
              <a:buNone/>
              <a:defRPr/>
            </a:pPr>
            <a:endParaRPr lang="en-US" sz="1600" b="1" dirty="0">
              <a:solidFill>
                <a:schemeClr val="tx2"/>
              </a:solidFill>
              <a:ea typeface="+mn-ea"/>
            </a:endParaRPr>
          </a:p>
          <a:p>
            <a:pPr marL="0" indent="0" eaLnBrk="1" fontAlgn="auto" hangingPunct="1">
              <a:spcAft>
                <a:spcPts val="0"/>
              </a:spcAft>
              <a:buFont typeface="Arial" pitchFamily="34" charset="0"/>
              <a:buNone/>
              <a:defRPr/>
            </a:pPr>
            <a:endParaRPr lang="en-US" sz="1600" b="1" dirty="0" smtClean="0">
              <a:solidFill>
                <a:schemeClr val="tx2"/>
              </a:solidFill>
              <a:ea typeface="+mn-ea"/>
            </a:endParaRPr>
          </a:p>
          <a:p>
            <a:pPr marL="0" indent="0" eaLnBrk="1" fontAlgn="auto" hangingPunct="1">
              <a:spcAft>
                <a:spcPts val="0"/>
              </a:spcAft>
              <a:buFont typeface="Arial" pitchFamily="34" charset="0"/>
              <a:buNone/>
              <a:defRPr/>
            </a:pPr>
            <a:endParaRPr lang="en-US" sz="1600" b="1" dirty="0">
              <a:solidFill>
                <a:schemeClr val="tx2"/>
              </a:solidFill>
              <a:ea typeface="+mn-ea"/>
            </a:endParaRPr>
          </a:p>
          <a:p>
            <a:pPr marL="0" indent="0" eaLnBrk="1" fontAlgn="auto" hangingPunct="1">
              <a:spcAft>
                <a:spcPts val="0"/>
              </a:spcAft>
              <a:buFont typeface="Arial" pitchFamily="34" charset="0"/>
              <a:buNone/>
              <a:defRPr/>
            </a:pPr>
            <a:endParaRPr lang="en-US" sz="1600" b="1" dirty="0" smtClean="0">
              <a:solidFill>
                <a:schemeClr val="tx2"/>
              </a:solidFill>
              <a:ea typeface="+mn-ea"/>
            </a:endParaRPr>
          </a:p>
          <a:p>
            <a:pPr marL="0" indent="0" eaLnBrk="1" fontAlgn="auto" hangingPunct="1">
              <a:spcAft>
                <a:spcPts val="0"/>
              </a:spcAft>
              <a:buFont typeface="Arial" pitchFamily="34" charset="0"/>
              <a:buNone/>
              <a:defRPr/>
            </a:pPr>
            <a:endParaRPr lang="en-US" sz="1600" b="1" dirty="0">
              <a:solidFill>
                <a:schemeClr val="tx2"/>
              </a:solidFill>
              <a:ea typeface="+mn-ea"/>
            </a:endParaRPr>
          </a:p>
          <a:p>
            <a:pPr marL="0" indent="0" eaLnBrk="1" fontAlgn="auto" hangingPunct="1">
              <a:spcAft>
                <a:spcPts val="0"/>
              </a:spcAft>
              <a:buFont typeface="Arial" pitchFamily="34" charset="0"/>
              <a:buNone/>
              <a:defRPr/>
            </a:pPr>
            <a:endParaRPr lang="en-US" sz="1600" b="1" dirty="0" smtClean="0">
              <a:solidFill>
                <a:schemeClr val="tx2"/>
              </a:solidFill>
              <a:ea typeface="+mn-ea"/>
            </a:endParaRPr>
          </a:p>
          <a:p>
            <a:pPr marL="457200" indent="0" eaLnBrk="1" fontAlgn="auto" hangingPunct="1">
              <a:spcAft>
                <a:spcPts val="0"/>
              </a:spcAft>
              <a:buFont typeface="Arial" pitchFamily="34" charset="0"/>
              <a:buNone/>
              <a:defRPr/>
            </a:pPr>
            <a:endParaRPr lang="en-US" sz="2800" dirty="0" smtClean="0">
              <a:ea typeface="+mn-ea"/>
            </a:endParaRPr>
          </a:p>
        </p:txBody>
      </p:sp>
      <p:sp>
        <p:nvSpPr>
          <p:cNvPr id="4"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BMP Definitions</a:t>
            </a:r>
            <a:endParaRPr lang="en-US" dirty="0">
              <a:ln>
                <a:solidFill>
                  <a:schemeClr val="accent1">
                    <a:shade val="2500"/>
                  </a:schemeClr>
                </a:solidFill>
              </a:ln>
              <a:solidFill>
                <a:schemeClr val="bg1"/>
              </a:solidFill>
            </a:endParaRPr>
          </a:p>
        </p:txBody>
      </p:sp>
      <p:pic>
        <p:nvPicPr>
          <p:cNvPr id="5126" name="Picture 4" descr="http://www.aldnanosolutions.com/wp-content/uploads/2011/05/CU-Boulder-Logo.png"/>
          <p:cNvPicPr>
            <a:picLocks noChangeAspect="1" noChangeArrowheads="1"/>
          </p:cNvPicPr>
          <p:nvPr/>
        </p:nvPicPr>
        <p:blipFill>
          <a:blip r:embed="rId4" cstate="email">
            <a:extLst>
              <a:ext uri="{28A0092B-C50C-407E-A947-70E740481C1C}">
                <a14:useLocalDpi xmlns:a14="http://schemas.microsoft.com/office/drawing/2010/main" val="0"/>
              </a:ext>
            </a:extLst>
          </a:blip>
          <a:srcRect r="77252"/>
          <a:stretch>
            <a:fillRect/>
          </a:stretch>
        </p:blipFill>
        <p:spPr bwMode="auto">
          <a:xfrm>
            <a:off x="8534400" y="6297613"/>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5128" name="TextBox 8"/>
          <p:cNvSpPr txBox="1">
            <a:spLocks noChangeArrowheads="1"/>
          </p:cNvSpPr>
          <p:nvPr/>
        </p:nvSpPr>
        <p:spPr bwMode="auto">
          <a:xfrm>
            <a:off x="1501775" y="2413000"/>
            <a:ext cx="6324600" cy="52322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dirty="0" err="1" smtClean="0">
                <a:latin typeface="Calibri" charset="0"/>
              </a:rPr>
              <a:t>ble</a:t>
            </a:r>
            <a:r>
              <a:rPr lang="en-US" sz="2800" dirty="0" smtClean="0">
                <a:latin typeface="Calibri" charset="0"/>
              </a:rPr>
              <a:t> </a:t>
            </a:r>
            <a:r>
              <a:rPr lang="en-US" sz="2800" dirty="0">
                <a:latin typeface="Calibri" charset="0"/>
              </a:rPr>
              <a:t>manner.</a:t>
            </a:r>
            <a:r>
              <a:rPr lang="ja-JP" altLang="en-US" sz="2800" dirty="0">
                <a:latin typeface="Calibri" charset="0"/>
              </a:rPr>
              <a:t>”</a:t>
            </a:r>
            <a:endParaRPr lang="en-US" sz="2800" dirty="0">
              <a:latin typeface="Calibri" charset="0"/>
            </a:endParaRPr>
          </a:p>
        </p:txBody>
      </p:sp>
      <p:sp>
        <p:nvSpPr>
          <p:cNvPr id="10" name="Rounded Rectangle 9"/>
          <p:cNvSpPr>
            <a:spLocks noChangeArrowheads="1"/>
          </p:cNvSpPr>
          <p:nvPr/>
        </p:nvSpPr>
        <p:spPr bwMode="auto">
          <a:xfrm>
            <a:off x="457200" y="1295400"/>
            <a:ext cx="8001000" cy="5334000"/>
          </a:xfrm>
          <a:prstGeom prst="roundRect">
            <a:avLst>
              <a:gd name="adj" fmla="val 6222"/>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40000" dist="20000" dir="5400000" rotWithShape="0">
              <a:srgbClr val="000000">
                <a:alpha val="37999"/>
              </a:srgbClr>
            </a:outerShdw>
          </a:effectLst>
        </p:spPr>
        <p:txBody>
          <a:bodyPr anchor="ctr"/>
          <a:lstStyle/>
          <a:p>
            <a:pPr marL="228600" indent="-228600">
              <a:lnSpc>
                <a:spcPct val="150000"/>
              </a:lnSpc>
            </a:pPr>
            <a:r>
              <a:rPr lang="en-US" sz="2800" b="1" i="1" dirty="0" smtClean="0">
                <a:latin typeface="Calibri" charset="0"/>
                <a:cs typeface="Arial" charset="0"/>
              </a:rPr>
              <a:t>Bureau of Land Management / BMP Project</a:t>
            </a:r>
          </a:p>
          <a:p>
            <a:pPr marL="228600" indent="-228600">
              <a:lnSpc>
                <a:spcPct val="150000"/>
              </a:lnSpc>
            </a:pPr>
            <a:endParaRPr lang="en-US" sz="1200" b="1" i="1" dirty="0" smtClean="0">
              <a:latin typeface="Calibri" charset="0"/>
              <a:cs typeface="Arial" charset="0"/>
            </a:endParaRPr>
          </a:p>
          <a:p>
            <a:pPr lvl="1">
              <a:spcAft>
                <a:spcPts val="600"/>
              </a:spcAft>
            </a:pPr>
            <a:r>
              <a:rPr lang="en-US" sz="2400" dirty="0" smtClean="0">
                <a:latin typeface="Calibri" charset="0"/>
              </a:rPr>
              <a:t>State-of-the-art mitigation measures applied to oil and natural gas drilling and production to help ensure that energy development is conducted in an environmentally responsible manner.</a:t>
            </a:r>
          </a:p>
          <a:p>
            <a:pPr marL="228600" indent="-228600" algn="r"/>
            <a:endParaRPr lang="en-US" sz="1600" dirty="0"/>
          </a:p>
          <a:p>
            <a:pPr marL="228600"/>
            <a:r>
              <a:rPr lang="en-US" sz="2000" dirty="0" smtClean="0">
                <a:solidFill>
                  <a:schemeClr val="tx2"/>
                </a:solidFill>
                <a:latin typeface="Calibri" charset="0"/>
              </a:rPr>
              <a:t>http://www.blm.gov/wo/st/en/prog/energy/oil_and_gas/</a:t>
            </a:r>
            <a:br>
              <a:rPr lang="en-US" sz="2000" dirty="0" smtClean="0">
                <a:solidFill>
                  <a:schemeClr val="tx2"/>
                </a:solidFill>
                <a:latin typeface="Calibri" charset="0"/>
              </a:rPr>
            </a:br>
            <a:r>
              <a:rPr lang="en-US" sz="2000" dirty="0" smtClean="0">
                <a:solidFill>
                  <a:schemeClr val="tx2"/>
                </a:solidFill>
                <a:latin typeface="Calibri" charset="0"/>
              </a:rPr>
              <a:t>best_management_practices.html</a:t>
            </a:r>
          </a:p>
          <a:p>
            <a:pPr marL="228600"/>
            <a:endParaRPr lang="en-US" sz="2000" dirty="0" smtClean="0"/>
          </a:p>
          <a:p>
            <a:pPr marL="228600" indent="-228600">
              <a:lnSpc>
                <a:spcPct val="150000"/>
              </a:lnSpc>
            </a:pPr>
            <a:endParaRPr lang="en-US" sz="2800" b="1" i="1" dirty="0" smtClean="0">
              <a:latin typeface="Calibri" charset="0"/>
              <a:cs typeface="Arial" charset="0"/>
            </a:endParaRPr>
          </a:p>
        </p:txBody>
      </p:sp>
    </p:spTree>
    <p:extLst>
      <p:ext uri="{BB962C8B-B14F-4D97-AF65-F5344CB8AC3E}">
        <p14:creationId xmlns:p14="http://schemas.microsoft.com/office/powerpoint/2010/main" val="1908004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8"/>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22225"/>
            <a:ext cx="916305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049338"/>
            <a:ext cx="9159875"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2" name="Rounded Rectangle 1"/>
          <p:cNvSpPr>
            <a:spLocks noChangeArrowheads="1"/>
          </p:cNvSpPr>
          <p:nvPr/>
        </p:nvSpPr>
        <p:spPr bwMode="auto">
          <a:xfrm>
            <a:off x="228599" y="1981199"/>
            <a:ext cx="5051425" cy="4593431"/>
          </a:xfrm>
          <a:prstGeom prst="roundRect">
            <a:avLst>
              <a:gd name="adj" fmla="val 6222"/>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pic>
        <p:nvPicPr>
          <p:cNvPr id="3077" name="Picture 4" descr="http://www.aldnanosolutions.com/wp-content/uploads/2011/05/CU-Boulder-Logo.png"/>
          <p:cNvPicPr>
            <a:picLocks noChangeAspect="1" noChangeArrowheads="1"/>
          </p:cNvPicPr>
          <p:nvPr/>
        </p:nvPicPr>
        <p:blipFill>
          <a:blip r:embed="rId4" cstate="email">
            <a:extLst>
              <a:ext uri="{28A0092B-C50C-407E-A947-70E740481C1C}">
                <a14:useLocalDpi xmlns:a14="http://schemas.microsoft.com/office/drawing/2010/main" val="0"/>
              </a:ext>
            </a:extLst>
          </a:blip>
          <a:srcRect r="77252"/>
          <a:stretch>
            <a:fillRect/>
          </a:stretch>
        </p:blipFill>
        <p:spPr bwMode="auto">
          <a:xfrm>
            <a:off x="8534400" y="6297613"/>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2" name="Rectangle 11"/>
          <p:cNvSpPr/>
          <p:nvPr/>
        </p:nvSpPr>
        <p:spPr>
          <a:xfrm>
            <a:off x="0" y="304800"/>
            <a:ext cx="914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2800" b="1" spc="50" dirty="0">
                <a:ln w="13500">
                  <a:solidFill>
                    <a:schemeClr val="accent1">
                      <a:shade val="2500"/>
                    </a:schemeClr>
                  </a:solidFill>
                  <a:prstDash val="solid"/>
                </a:ln>
                <a:solidFill>
                  <a:schemeClr val="bg1">
                    <a:alpha val="95000"/>
                  </a:schemeClr>
                </a:solidFill>
                <a:effectLst>
                  <a:innerShdw blurRad="50900" dist="38500" dir="13500000">
                    <a:srgbClr val="000000">
                      <a:alpha val="60000"/>
                    </a:srgbClr>
                  </a:innerShdw>
                </a:effectLst>
              </a:rPr>
              <a:t>Best Management Practices for Oil and Gas Development</a:t>
            </a:r>
          </a:p>
        </p:txBody>
      </p:sp>
      <p:sp>
        <p:nvSpPr>
          <p:cNvPr id="3080" name="TextBox 14"/>
          <p:cNvSpPr txBox="1">
            <a:spLocks noChangeArrowheads="1"/>
          </p:cNvSpPr>
          <p:nvPr/>
        </p:nvSpPr>
        <p:spPr bwMode="auto">
          <a:xfrm>
            <a:off x="381000" y="1295400"/>
            <a:ext cx="7848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dirty="0">
                <a:latin typeface="Calibri" charset="0"/>
              </a:rPr>
              <a:t>Intermountain Oil and Gas BMP Project </a:t>
            </a:r>
            <a:r>
              <a:rPr lang="en-US" b="1" dirty="0">
                <a:latin typeface="Calibri" charset="0"/>
              </a:rPr>
              <a:t>– </a:t>
            </a:r>
            <a:r>
              <a:rPr lang="en-US" b="1" dirty="0">
                <a:latin typeface="Calibri" charset="0"/>
                <a:hlinkClick r:id="rId5"/>
              </a:rPr>
              <a:t>www.oilandgasbmps.org</a:t>
            </a:r>
            <a:endParaRPr lang="en-US" b="1" dirty="0">
              <a:latin typeface="Calibri" charset="0"/>
            </a:endParaRPr>
          </a:p>
          <a:p>
            <a:pPr eaLnBrk="1" hangingPunct="1"/>
            <a:r>
              <a:rPr lang="en-US" b="1" dirty="0">
                <a:latin typeface="Calibri" charset="0"/>
              </a:rPr>
              <a:t> </a:t>
            </a:r>
          </a:p>
        </p:txBody>
      </p:sp>
      <p:cxnSp>
        <p:nvCxnSpPr>
          <p:cNvPr id="4" name="Straight Connector 3"/>
          <p:cNvCxnSpPr/>
          <p:nvPr/>
        </p:nvCxnSpPr>
        <p:spPr>
          <a:xfrm>
            <a:off x="457200" y="17526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381000" y="2286000"/>
            <a:ext cx="4899024" cy="4047262"/>
          </a:xfrm>
          <a:prstGeom prst="rect">
            <a:avLst/>
          </a:prstGeom>
          <a:noFill/>
        </p:spPr>
        <p:txBody>
          <a:bodyPr wrap="square">
            <a:spAutoFit/>
          </a:bodyPr>
          <a:lstStyle/>
          <a:p>
            <a:pPr marL="228600" indent="-228600">
              <a:lnSpc>
                <a:spcPct val="150000"/>
              </a:lnSpc>
              <a:defRPr/>
            </a:pPr>
            <a:r>
              <a:rPr lang="en-US" sz="2400" b="1" i="1" dirty="0">
                <a:latin typeface="Calibri" charset="0"/>
                <a:cs typeface="Arial" charset="0"/>
              </a:rPr>
              <a:t>Project Objectives</a:t>
            </a:r>
          </a:p>
          <a:p>
            <a:pPr marL="228600" indent="-228600">
              <a:spcAft>
                <a:spcPts val="600"/>
              </a:spcAft>
              <a:buFont typeface="Arial" charset="0"/>
              <a:buChar char="•"/>
              <a:defRPr/>
            </a:pPr>
            <a:r>
              <a:rPr lang="en-US" sz="2400" dirty="0">
                <a:latin typeface="Calibri" charset="0"/>
              </a:rPr>
              <a:t>Create a free, online database documenting BMPs for responsible oil and gas development in the Intermountain West</a:t>
            </a:r>
          </a:p>
          <a:p>
            <a:pPr marL="228600" indent="-228600">
              <a:spcAft>
                <a:spcPts val="600"/>
              </a:spcAft>
              <a:buFont typeface="Arial" charset="0"/>
              <a:buChar char="•"/>
              <a:defRPr/>
            </a:pPr>
            <a:r>
              <a:rPr lang="en-US" sz="2400" dirty="0">
                <a:latin typeface="Calibri" pitchFamily="34" charset="0"/>
              </a:rPr>
              <a:t>Provide BMPs and other resource information to a wide audience, including industry, community, government, and environmental advocates</a:t>
            </a:r>
          </a:p>
        </p:txBody>
      </p:sp>
      <p:pic>
        <p:nvPicPr>
          <p:cNvPr id="3084" name="Snagit_PPT1583" descr="PPT1583.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08625" y="1981200"/>
            <a:ext cx="348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a:xfrm>
            <a:off x="457200" y="0"/>
            <a:ext cx="8229600" cy="1143000"/>
          </a:xfrm>
        </p:spPr>
        <p:txBody>
          <a:bodyPr/>
          <a:lstStyle/>
          <a:p>
            <a:pPr eaLnBrk="1" hangingPunct="1"/>
            <a:endParaRPr lang="en-US" altLang="en-US" smtClean="0">
              <a:ea typeface="ＭＳ Ｐゴシック" pitchFamily="34" charset="-128"/>
            </a:endParaRPr>
          </a:p>
        </p:txBody>
      </p:sp>
      <p:pic>
        <p:nvPicPr>
          <p:cNvPr id="3074" name="Picture 4"/>
          <p:cNvPicPr>
            <a:picLocks noChangeAspect="1"/>
          </p:cNvPicPr>
          <p:nvPr/>
        </p:nvPicPr>
        <p:blipFill>
          <a:blip r:embed="rId2">
            <a:extLst>
              <a:ext uri="{28A0092B-C50C-407E-A947-70E740481C1C}">
                <a14:useLocalDpi xmlns:a14="http://schemas.microsoft.com/office/drawing/2010/main" val="0"/>
              </a:ext>
            </a:extLst>
          </a:blip>
          <a:srcRect l="9985" t="56619" r="8980" b="20905"/>
          <a:stretch>
            <a:fillRect/>
          </a:stretch>
        </p:blipFill>
        <p:spPr bwMode="auto">
          <a:xfrm>
            <a:off x="0" y="-22225"/>
            <a:ext cx="916305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http://www.aldnanosolutions.com/wp-content/uploads/2011/05/CU-Boulder-Logo.png"/>
          <p:cNvPicPr>
            <a:picLocks noChangeAspect="1" noChangeArrowheads="1"/>
          </p:cNvPicPr>
          <p:nvPr/>
        </p:nvPicPr>
        <p:blipFill>
          <a:blip r:embed="rId3" cstate="email">
            <a:extLst>
              <a:ext uri="{28A0092B-C50C-407E-A947-70E740481C1C}">
                <a14:useLocalDpi xmlns:a14="http://schemas.microsoft.com/office/drawing/2010/main" val="0"/>
              </a:ext>
            </a:extLst>
          </a:blip>
          <a:srcRect r="77252"/>
          <a:stretch>
            <a:fillRect/>
          </a:stretch>
        </p:blipFill>
        <p:spPr bwMode="auto">
          <a:xfrm>
            <a:off x="8534400" y="6297613"/>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a:spLocks noChangeArrowheads="1"/>
          </p:cNvSpPr>
          <p:nvPr/>
        </p:nvSpPr>
        <p:spPr bwMode="auto">
          <a:xfrm>
            <a:off x="2590800" y="1295400"/>
            <a:ext cx="6172200" cy="5105400"/>
          </a:xfrm>
          <a:prstGeom prst="roundRect">
            <a:avLst>
              <a:gd name="adj" fmla="val 6222"/>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40000" dist="20000" dir="5400000" rotWithShape="0">
              <a:srgbClr val="808080">
                <a:alpha val="37999"/>
              </a:srgbClr>
            </a:outerShdw>
          </a:effectLst>
        </p:spPr>
        <p:txBody>
          <a:bodyPr anchor="ctr"/>
          <a:lstStyle/>
          <a:p>
            <a:pPr marL="285750" indent="-285750" fontAlgn="auto">
              <a:spcBef>
                <a:spcPts val="0"/>
              </a:spcBef>
              <a:spcAft>
                <a:spcPts val="0"/>
              </a:spcAft>
              <a:buFont typeface="Arial" pitchFamily="34" charset="0"/>
              <a:buChar char="•"/>
              <a:defRPr/>
            </a:pPr>
            <a:endParaRPr lang="en-US" sz="2400" dirty="0" smtClean="0">
              <a:latin typeface="+mn-lt"/>
            </a:endParaRPr>
          </a:p>
          <a:p>
            <a:pPr marL="285750" indent="-285750" fontAlgn="auto">
              <a:spcBef>
                <a:spcPts val="0"/>
              </a:spcBef>
              <a:spcAft>
                <a:spcPts val="0"/>
              </a:spcAft>
              <a:buFont typeface="Arial" pitchFamily="34" charset="0"/>
              <a:buChar char="•"/>
              <a:defRPr/>
            </a:pPr>
            <a:r>
              <a:rPr lang="en-US" sz="2400" dirty="0" smtClean="0">
                <a:latin typeface="Calibri" panose="020F0502020204030204" pitchFamily="34" charset="0"/>
              </a:rPr>
              <a:t>Geographic </a:t>
            </a:r>
            <a:r>
              <a:rPr lang="en-US" sz="2400" dirty="0">
                <a:latin typeface="Calibri" panose="020F0502020204030204" pitchFamily="34" charset="0"/>
              </a:rPr>
              <a:t>Scope</a:t>
            </a:r>
          </a:p>
          <a:p>
            <a:pPr marL="742950" lvl="1" indent="-285750" fontAlgn="auto">
              <a:spcBef>
                <a:spcPts val="0"/>
              </a:spcBef>
              <a:spcAft>
                <a:spcPts val="0"/>
              </a:spcAft>
              <a:buFont typeface="Arial" pitchFamily="34" charset="0"/>
              <a:buChar char="•"/>
              <a:defRPr/>
            </a:pPr>
            <a:r>
              <a:rPr lang="en-US" sz="2400" dirty="0">
                <a:latin typeface="Calibri" panose="020F0502020204030204" pitchFamily="34" charset="0"/>
              </a:rPr>
              <a:t>CO, MT, NM, UT, WY</a:t>
            </a:r>
          </a:p>
          <a:p>
            <a:pPr marL="742950" lvl="1" indent="-285750" fontAlgn="auto">
              <a:spcBef>
                <a:spcPts val="0"/>
              </a:spcBef>
              <a:spcAft>
                <a:spcPts val="0"/>
              </a:spcAft>
              <a:buFont typeface="Arial" pitchFamily="34" charset="0"/>
              <a:buChar char="•"/>
              <a:defRPr/>
            </a:pPr>
            <a:r>
              <a:rPr lang="en-US" sz="2400" dirty="0">
                <a:latin typeface="Calibri" panose="020F0502020204030204" pitchFamily="34" charset="0"/>
              </a:rPr>
              <a:t>Beyond the Region</a:t>
            </a:r>
          </a:p>
          <a:p>
            <a:pPr marL="285750" indent="-285750" fontAlgn="auto">
              <a:spcBef>
                <a:spcPts val="0"/>
              </a:spcBef>
              <a:spcAft>
                <a:spcPts val="0"/>
              </a:spcAft>
              <a:buFont typeface="Arial" pitchFamily="34" charset="0"/>
              <a:buChar char="•"/>
              <a:defRPr/>
            </a:pPr>
            <a:r>
              <a:rPr lang="en-US" sz="2400" dirty="0">
                <a:latin typeface="Calibri" panose="020F0502020204030204" pitchFamily="34" charset="0"/>
              </a:rPr>
              <a:t>Website Background Materials</a:t>
            </a:r>
          </a:p>
          <a:p>
            <a:pPr marL="742950" lvl="1" indent="-285750" fontAlgn="auto">
              <a:spcBef>
                <a:spcPts val="0"/>
              </a:spcBef>
              <a:spcAft>
                <a:spcPts val="0"/>
              </a:spcAft>
              <a:buFont typeface="Arial" pitchFamily="34" charset="0"/>
              <a:buChar char="•"/>
              <a:defRPr/>
            </a:pPr>
            <a:r>
              <a:rPr lang="en-US" sz="2400" dirty="0">
                <a:latin typeface="Calibri" panose="020F0502020204030204" pitchFamily="34" charset="0"/>
              </a:rPr>
              <a:t>Resource Pages</a:t>
            </a:r>
          </a:p>
          <a:p>
            <a:pPr marL="742950" lvl="1" indent="-285750" fontAlgn="auto">
              <a:spcBef>
                <a:spcPts val="0"/>
              </a:spcBef>
              <a:spcAft>
                <a:spcPts val="0"/>
              </a:spcAft>
              <a:buFont typeface="Arial" pitchFamily="34" charset="0"/>
              <a:buChar char="•"/>
              <a:defRPr/>
            </a:pPr>
            <a:r>
              <a:rPr lang="en-US" sz="2400" dirty="0">
                <a:latin typeface="Calibri" panose="020F0502020204030204" pitchFamily="34" charset="0"/>
              </a:rPr>
              <a:t>Law and Policy    </a:t>
            </a:r>
          </a:p>
          <a:p>
            <a:pPr lvl="1" fontAlgn="auto">
              <a:spcBef>
                <a:spcPts val="0"/>
              </a:spcBef>
              <a:spcAft>
                <a:spcPts val="0"/>
              </a:spcAft>
              <a:defRPr/>
            </a:pPr>
            <a:r>
              <a:rPr lang="en-US" sz="2400" dirty="0">
                <a:latin typeface="Calibri" panose="020F0502020204030204" pitchFamily="34" charset="0"/>
              </a:rPr>
              <a:t>    </a:t>
            </a:r>
            <a:r>
              <a:rPr lang="en-US" sz="2400" dirty="0" smtClean="0">
                <a:latin typeface="Calibri" panose="020F0502020204030204" pitchFamily="34" charset="0"/>
              </a:rPr>
              <a:t>(</a:t>
            </a:r>
            <a:r>
              <a:rPr lang="en-US" sz="2400" dirty="0">
                <a:latin typeface="Calibri" panose="020F0502020204030204" pitchFamily="34" charset="0"/>
              </a:rPr>
              <a:t>Federal, state, local, tribes)</a:t>
            </a:r>
          </a:p>
          <a:p>
            <a:pPr marL="285750" indent="-285750" fontAlgn="auto">
              <a:spcBef>
                <a:spcPts val="0"/>
              </a:spcBef>
              <a:spcAft>
                <a:spcPts val="0"/>
              </a:spcAft>
              <a:buFont typeface="Arial" pitchFamily="34" charset="0"/>
              <a:buChar char="•"/>
              <a:defRPr/>
            </a:pPr>
            <a:r>
              <a:rPr lang="en-US" sz="2400" dirty="0">
                <a:latin typeface="Calibri" panose="020F0502020204030204" pitchFamily="34" charset="0"/>
              </a:rPr>
              <a:t> Database and Bibliography</a:t>
            </a:r>
          </a:p>
          <a:p>
            <a:pPr marL="742950" lvl="1" indent="-285750" fontAlgn="auto">
              <a:spcBef>
                <a:spcPts val="0"/>
              </a:spcBef>
              <a:spcAft>
                <a:spcPts val="0"/>
              </a:spcAft>
              <a:buFont typeface="Arial" pitchFamily="34" charset="0"/>
              <a:buChar char="•"/>
              <a:defRPr/>
            </a:pPr>
            <a:r>
              <a:rPr lang="en-US" sz="2400" dirty="0">
                <a:latin typeface="Calibri" panose="020F0502020204030204" pitchFamily="34" charset="0"/>
              </a:rPr>
              <a:t>Voluntary practices</a:t>
            </a:r>
          </a:p>
          <a:p>
            <a:pPr marL="742950" lvl="1" indent="-285750" fontAlgn="auto">
              <a:spcBef>
                <a:spcPts val="0"/>
              </a:spcBef>
              <a:spcAft>
                <a:spcPts val="0"/>
              </a:spcAft>
              <a:buFont typeface="Arial" pitchFamily="34" charset="0"/>
              <a:buChar char="•"/>
              <a:defRPr/>
            </a:pPr>
            <a:r>
              <a:rPr lang="en-US" sz="2400" dirty="0">
                <a:latin typeface="Calibri" panose="020F0502020204030204" pitchFamily="34" charset="0"/>
              </a:rPr>
              <a:t>Required practices</a:t>
            </a:r>
          </a:p>
          <a:p>
            <a:pPr marL="285750" indent="-285750" fontAlgn="auto">
              <a:spcBef>
                <a:spcPts val="0"/>
              </a:spcBef>
              <a:spcAft>
                <a:spcPts val="0"/>
              </a:spcAft>
              <a:buFont typeface="Arial" pitchFamily="34" charset="0"/>
              <a:buChar char="•"/>
              <a:defRPr/>
            </a:pPr>
            <a:r>
              <a:rPr lang="en-US" sz="2400" dirty="0">
                <a:latin typeface="Calibri" panose="020F0502020204030204" pitchFamily="34" charset="0"/>
              </a:rPr>
              <a:t>Research Services</a:t>
            </a:r>
          </a:p>
          <a:p>
            <a:pPr marL="285750" indent="-285750" fontAlgn="auto">
              <a:spcBef>
                <a:spcPts val="0"/>
              </a:spcBef>
              <a:spcAft>
                <a:spcPts val="0"/>
              </a:spcAft>
              <a:buFont typeface="Arial" pitchFamily="34" charset="0"/>
              <a:buChar char="•"/>
              <a:defRPr/>
            </a:pPr>
            <a:r>
              <a:rPr lang="en-US" sz="2400" dirty="0">
                <a:latin typeface="Calibri" panose="020F0502020204030204" pitchFamily="34" charset="0"/>
              </a:rPr>
              <a:t>Workshops</a:t>
            </a:r>
          </a:p>
        </p:txBody>
      </p:sp>
      <p:sp>
        <p:nvSpPr>
          <p:cNvPr id="12" name="Title 1"/>
          <p:cNvSpPr txBox="1">
            <a:spLocks/>
          </p:cNvSpPr>
          <p:nvPr/>
        </p:nvSpPr>
        <p:spPr>
          <a:xfrm>
            <a:off x="458819" y="304800"/>
            <a:ext cx="8380379" cy="11430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Intermountain Oil &amp; Gas BMP Project</a:t>
            </a:r>
            <a:endParaRPr lang="en-US" dirty="0">
              <a:ln>
                <a:solidFill>
                  <a:schemeClr val="accent1">
                    <a:shade val="2500"/>
                  </a:schemeClr>
                </a:solidFill>
              </a:ln>
              <a:solidFill>
                <a:schemeClr val="bg1"/>
              </a:solidFill>
            </a:endParaRPr>
          </a:p>
        </p:txBody>
      </p:sp>
      <p:sp>
        <p:nvSpPr>
          <p:cNvPr id="3078" name="TextBox 7"/>
          <p:cNvSpPr txBox="1">
            <a:spLocks noChangeArrowheads="1"/>
          </p:cNvSpPr>
          <p:nvPr/>
        </p:nvSpPr>
        <p:spPr bwMode="auto">
          <a:xfrm flipV="1">
            <a:off x="304800" y="4865688"/>
            <a:ext cx="198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latin typeface="Calibri" pitchFamily="34" charset="0"/>
              </a:rPr>
              <a:t> </a:t>
            </a:r>
          </a:p>
        </p:txBody>
      </p:sp>
      <p:pic>
        <p:nvPicPr>
          <p:cNvPr id="3079" name="Picture 6" descr="EFD jpeg"/>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l="1460" r="1460"/>
          <a:stretch>
            <a:fillRect/>
          </a:stretch>
        </p:blipFill>
        <p:spPr>
          <a:xfrm>
            <a:off x="685800" y="1524000"/>
            <a:ext cx="1447800" cy="1885950"/>
          </a:xfrm>
        </p:spPr>
      </p:pic>
      <p:pic>
        <p:nvPicPr>
          <p:cNvPr id="3080" name="Picture 1" descr="rpsea_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657600"/>
            <a:ext cx="20574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4" descr="http://www.aldnanosolutions.com/wp-content/uploads/2011/05/CU-Boulder-Logo.png"/>
          <p:cNvPicPr>
            <a:picLocks noChangeAspect="1" noChangeArrowheads="1"/>
          </p:cNvPicPr>
          <p:nvPr/>
        </p:nvPicPr>
        <p:blipFill>
          <a:blip r:embed="rId6" cstate="email">
            <a:extLst>
              <a:ext uri="{28A0092B-C50C-407E-A947-70E740481C1C}">
                <a14:useLocalDpi xmlns:a14="http://schemas.microsoft.com/office/drawing/2010/main" val="0"/>
              </a:ext>
            </a:extLst>
          </a:blip>
          <a:srcRect r="77252"/>
          <a:stretch>
            <a:fillRect/>
          </a:stretch>
        </p:blipFill>
        <p:spPr bwMode="auto">
          <a:xfrm>
            <a:off x="838200" y="5562600"/>
            <a:ext cx="8382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
          <p:cNvSpPr txBox="1">
            <a:spLocks noChangeArrowheads="1"/>
          </p:cNvSpPr>
          <p:nvPr/>
        </p:nvSpPr>
        <p:spPr bwMode="auto">
          <a:xfrm>
            <a:off x="3581400" y="1371600"/>
            <a:ext cx="480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dirty="0">
                <a:latin typeface="Calibri" charset="0"/>
              </a:rPr>
              <a:t>Project Components</a:t>
            </a:r>
            <a:endParaRPr lang="en-US" sz="2400" dirty="0">
              <a:latin typeface="Calibri" charset="0"/>
            </a:endParaRPr>
          </a:p>
        </p:txBody>
      </p:sp>
    </p:spTree>
    <p:extLst>
      <p:ext uri="{BB962C8B-B14F-4D97-AF65-F5344CB8AC3E}">
        <p14:creationId xmlns:p14="http://schemas.microsoft.com/office/powerpoint/2010/main" val="3501550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endParaRPr lang="en-US">
              <a:latin typeface="Calibri" charset="0"/>
            </a:endParaRPr>
          </a:p>
        </p:txBody>
      </p:sp>
      <p:sp>
        <p:nvSpPr>
          <p:cNvPr id="47107" name="Content Placeholder 2"/>
          <p:cNvSpPr>
            <a:spLocks noGrp="1"/>
          </p:cNvSpPr>
          <p:nvPr>
            <p:ph idx="1"/>
          </p:nvPr>
        </p:nvSpPr>
        <p:spPr/>
        <p:txBody>
          <a:bodyPr/>
          <a:lstStyle/>
          <a:p>
            <a:pPr eaLnBrk="1" hangingPunct="1"/>
            <a:endParaRPr lang="en-US">
              <a:latin typeface="Calibri" charset="0"/>
            </a:endParaRPr>
          </a:p>
        </p:txBody>
      </p:sp>
      <p:pic>
        <p:nvPicPr>
          <p:cNvPr id="47108" name="Picture 4"/>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22225"/>
            <a:ext cx="916305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049338"/>
            <a:ext cx="9159875"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3" name="Rounded Rectangle 12"/>
          <p:cNvSpPr>
            <a:spLocks noChangeArrowheads="1"/>
          </p:cNvSpPr>
          <p:nvPr/>
        </p:nvSpPr>
        <p:spPr bwMode="auto">
          <a:xfrm>
            <a:off x="2514600" y="1295400"/>
            <a:ext cx="6453188" cy="5334000"/>
          </a:xfrm>
          <a:prstGeom prst="roundRect">
            <a:avLst>
              <a:gd name="adj" fmla="val 6222"/>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40000" dist="20000" dir="5400000" rotWithShape="0">
              <a:srgbClr val="000000">
                <a:alpha val="37999"/>
              </a:srgbClr>
            </a:outerShdw>
          </a:effectLst>
        </p:spPr>
        <p:txBody>
          <a:bodyPr anchor="ctr"/>
          <a:lstStyle/>
          <a:p>
            <a:pPr marL="228600" indent="-228600">
              <a:lnSpc>
                <a:spcPct val="150000"/>
              </a:lnSpc>
            </a:pPr>
            <a:r>
              <a:rPr lang="en-US" sz="2800" b="1" i="1" dirty="0" smtClean="0">
                <a:latin typeface="Calibri" charset="0"/>
                <a:cs typeface="Arial" charset="0"/>
              </a:rPr>
              <a:t>Project Results</a:t>
            </a:r>
          </a:p>
          <a:p>
            <a:pPr marL="228600" indent="-228600">
              <a:spcAft>
                <a:spcPts val="600"/>
              </a:spcAft>
              <a:buFont typeface="Arial" charset="0"/>
              <a:buChar char="•"/>
            </a:pPr>
            <a:r>
              <a:rPr lang="en-US" sz="2800" dirty="0" smtClean="0">
                <a:latin typeface="Calibri" charset="0"/>
              </a:rPr>
              <a:t>The database contains 8,500 BMPs, from nearly 500 source documents in categories such as Wildlife, Water, Air, Health, Soils, and Vegetation.</a:t>
            </a:r>
          </a:p>
          <a:p>
            <a:pPr marL="228600" indent="-228600">
              <a:spcAft>
                <a:spcPts val="600"/>
              </a:spcAft>
              <a:buFont typeface="Arial" charset="0"/>
              <a:buChar char="•"/>
            </a:pPr>
            <a:r>
              <a:rPr lang="en-US" sz="2800" dirty="0" smtClean="0">
                <a:latin typeface="Calibri" charset="0"/>
              </a:rPr>
              <a:t>Resource and Law &amp; Policy sections provide additional information, such as Hydraulic Fracturing, Economics of BMPs, Reclamation, and laws and policies governing oil and gas development in the Intermountain West</a:t>
            </a:r>
          </a:p>
          <a:p>
            <a:pPr marL="228600" indent="-228600">
              <a:lnSpc>
                <a:spcPct val="150000"/>
              </a:lnSpc>
            </a:pPr>
            <a:endParaRPr lang="en-US" sz="2800" b="1" i="1" dirty="0" smtClean="0">
              <a:latin typeface="Calibri" charset="0"/>
              <a:cs typeface="Arial" charset="0"/>
            </a:endParaRPr>
          </a:p>
        </p:txBody>
      </p:sp>
      <p:pic>
        <p:nvPicPr>
          <p:cNvPr id="47112" name="Snagit_PPT1583" descr="PPT1583.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1066800"/>
            <a:ext cx="203173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458821" y="-31688"/>
            <a:ext cx="8229600" cy="11430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Intermountain Oil &amp; Gas BMP Project</a:t>
            </a:r>
            <a:endParaRPr lang="en-US" dirty="0">
              <a:ln>
                <a:solidFill>
                  <a:schemeClr val="accent1">
                    <a:shade val="2500"/>
                  </a:schemeClr>
                </a:solidFill>
              </a:ln>
              <a:solidFill>
                <a:schemeClr val="bg1"/>
              </a:solidFill>
            </a:endParaRPr>
          </a:p>
        </p:txBody>
      </p:sp>
      <p:sp>
        <p:nvSpPr>
          <p:cNvPr id="47115" name="TextBox 7"/>
          <p:cNvSpPr txBox="1">
            <a:spLocks noChangeArrowheads="1"/>
          </p:cNvSpPr>
          <p:nvPr/>
        </p:nvSpPr>
        <p:spPr bwMode="auto">
          <a:xfrm>
            <a:off x="-1484313" y="4530725"/>
            <a:ext cx="78486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smtClean="0">
                <a:latin typeface="Calibri" charset="0"/>
              </a:rPr>
              <a:t> </a:t>
            </a:r>
            <a:endParaRPr lang="en-US" b="1" dirty="0">
              <a:latin typeface="Calibri" charset="0"/>
            </a:endParaRPr>
          </a:p>
        </p:txBody>
      </p:sp>
      <p:pic>
        <p:nvPicPr>
          <p:cNvPr id="11" name="Picture 6" descr="EFD jpe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7081" y="3886200"/>
            <a:ext cx="2112201"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56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7B7E" descr="PPT7B7E.png"/>
          <p:cNvPicPr>
            <a:picLocks noChangeAspect="1"/>
          </p:cNvPicPr>
          <p:nvPr/>
        </p:nvPicPr>
        <p:blipFill>
          <a:blip r:embed="rId3" cstate="print"/>
          <a:stretch>
            <a:fillRect/>
          </a:stretch>
        </p:blipFill>
        <p:spPr>
          <a:xfrm>
            <a:off x="0" y="0"/>
            <a:ext cx="9144000" cy="672162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4237" descr="PPT4237.png"/>
          <p:cNvPicPr>
            <a:picLocks noChangeAspect="1"/>
          </p:cNvPicPr>
          <p:nvPr/>
        </p:nvPicPr>
        <p:blipFill>
          <a:blip r:embed="rId3" cstate="print"/>
          <a:stretch>
            <a:fillRect/>
          </a:stretch>
        </p:blipFill>
        <p:spPr>
          <a:xfrm>
            <a:off x="0" y="0"/>
            <a:ext cx="9144000" cy="671917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Snagit_PPT423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71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230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40" t="16777" r="15366" b="6250"/>
          <a:stretch/>
        </p:blipFill>
        <p:spPr bwMode="auto">
          <a:xfrm>
            <a:off x="4010" y="1227221"/>
            <a:ext cx="9159040" cy="5630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Spills in Colorado 2013</a:t>
            </a:r>
            <a:endParaRPr lang="en-US" dirty="0">
              <a:ln>
                <a:solidFill>
                  <a:schemeClr val="accent1">
                    <a:shade val="2500"/>
                  </a:schemeClr>
                </a:solidFill>
              </a:ln>
              <a:solidFill>
                <a:schemeClr val="bg1"/>
              </a:solidFill>
            </a:endParaRPr>
          </a:p>
        </p:txBody>
      </p:sp>
      <p:pic>
        <p:nvPicPr>
          <p:cNvPr id="8" name="Picture 4" descr="http://www.aldnanosolutions.com/wp-content/uploads/2011/05/CU-Boulder-Logo.png"/>
          <p:cNvPicPr>
            <a:picLocks noChangeAspect="1" noChangeArrowheads="1"/>
          </p:cNvPicPr>
          <p:nvPr/>
        </p:nvPicPr>
        <p:blipFill>
          <a:blip r:embed="rId4" cstate="email">
            <a:extLst>
              <a:ext uri="{28A0092B-C50C-407E-A947-70E740481C1C}">
                <a14:useLocalDpi xmlns:a14="http://schemas.microsoft.com/office/drawing/2010/main" val="0"/>
              </a:ext>
            </a:extLst>
          </a:blip>
          <a:srcRect r="77252"/>
          <a:stretch>
            <a:fillRect/>
          </a:stretch>
        </p:blipFill>
        <p:spPr bwMode="auto">
          <a:xfrm>
            <a:off x="8534400" y="6297613"/>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3115581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6" name="Content Placeholder 2"/>
          <p:cNvSpPr txBox="1">
            <a:spLocks/>
          </p:cNvSpPr>
          <p:nvPr/>
        </p:nvSpPr>
        <p:spPr bwMode="auto">
          <a:xfrm>
            <a:off x="301625" y="1447800"/>
            <a:ext cx="85042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Font typeface="Arial" pitchFamily="34" charset="0"/>
              <a:buNone/>
              <a:defRPr/>
            </a:pPr>
            <a:endParaRPr lang="en-US" sz="1600" b="1" smtClean="0">
              <a:solidFill>
                <a:schemeClr val="tx2"/>
              </a:solidFill>
              <a:ea typeface="+mn-ea"/>
            </a:endParaRPr>
          </a:p>
          <a:p>
            <a:pPr marL="0" indent="0" eaLnBrk="1" fontAlgn="auto" hangingPunct="1">
              <a:spcAft>
                <a:spcPts val="0"/>
              </a:spcAft>
              <a:buFont typeface="Arial" pitchFamily="34" charset="0"/>
              <a:buNone/>
              <a:defRPr/>
            </a:pPr>
            <a:endParaRPr lang="en-US" sz="1600" b="1" smtClean="0">
              <a:solidFill>
                <a:schemeClr val="tx2"/>
              </a:solidFill>
              <a:ea typeface="+mn-ea"/>
            </a:endParaRPr>
          </a:p>
          <a:p>
            <a:pPr marL="0" indent="0" eaLnBrk="1" fontAlgn="auto" hangingPunct="1">
              <a:spcAft>
                <a:spcPts val="0"/>
              </a:spcAft>
              <a:buFont typeface="Arial" pitchFamily="34" charset="0"/>
              <a:buNone/>
              <a:defRPr/>
            </a:pPr>
            <a:endParaRPr lang="en-US" sz="1600" b="1" smtClean="0">
              <a:solidFill>
                <a:schemeClr val="tx2"/>
              </a:solidFill>
              <a:ea typeface="+mn-ea"/>
            </a:endParaRPr>
          </a:p>
          <a:p>
            <a:pPr marL="0" indent="0" eaLnBrk="1" fontAlgn="auto" hangingPunct="1">
              <a:spcAft>
                <a:spcPts val="0"/>
              </a:spcAft>
              <a:buFont typeface="Arial" pitchFamily="34" charset="0"/>
              <a:buNone/>
              <a:defRPr/>
            </a:pPr>
            <a:endParaRPr lang="en-US" sz="1600" b="1" smtClean="0">
              <a:solidFill>
                <a:schemeClr val="tx2"/>
              </a:solidFill>
              <a:ea typeface="+mn-ea"/>
            </a:endParaRPr>
          </a:p>
          <a:p>
            <a:pPr marL="0" indent="0" eaLnBrk="1" fontAlgn="auto" hangingPunct="1">
              <a:spcAft>
                <a:spcPts val="0"/>
              </a:spcAft>
              <a:buFont typeface="Arial" pitchFamily="34" charset="0"/>
              <a:buNone/>
              <a:defRPr/>
            </a:pPr>
            <a:endParaRPr lang="en-US" sz="1600" b="1" smtClean="0">
              <a:solidFill>
                <a:schemeClr val="tx2"/>
              </a:solidFill>
              <a:ea typeface="+mn-ea"/>
            </a:endParaRPr>
          </a:p>
          <a:p>
            <a:pPr marL="0" indent="0" eaLnBrk="1" fontAlgn="auto" hangingPunct="1">
              <a:spcAft>
                <a:spcPts val="0"/>
              </a:spcAft>
              <a:buFont typeface="Arial" pitchFamily="34" charset="0"/>
              <a:buNone/>
              <a:defRPr/>
            </a:pPr>
            <a:endParaRPr lang="en-US" sz="1600" b="1" smtClean="0">
              <a:solidFill>
                <a:schemeClr val="tx2"/>
              </a:solidFill>
              <a:ea typeface="+mn-ea"/>
            </a:endParaRPr>
          </a:p>
          <a:p>
            <a:pPr marL="0" indent="0" eaLnBrk="1" fontAlgn="auto" hangingPunct="1">
              <a:spcAft>
                <a:spcPts val="0"/>
              </a:spcAft>
              <a:buFont typeface="Arial" pitchFamily="34" charset="0"/>
              <a:buNone/>
              <a:defRPr/>
            </a:pPr>
            <a:endParaRPr lang="en-US" sz="1600" b="1" smtClean="0">
              <a:solidFill>
                <a:schemeClr val="tx2"/>
              </a:solidFill>
              <a:ea typeface="+mn-ea"/>
            </a:endParaRPr>
          </a:p>
          <a:p>
            <a:pPr marL="457200" indent="0" eaLnBrk="1" fontAlgn="auto" hangingPunct="1">
              <a:spcAft>
                <a:spcPts val="0"/>
              </a:spcAft>
              <a:buFont typeface="Arial" pitchFamily="34" charset="0"/>
              <a:buNone/>
              <a:defRPr/>
            </a:pPr>
            <a:endParaRPr lang="en-US" sz="2800" dirty="0" smtClean="0">
              <a:ea typeface="+mn-ea"/>
            </a:endParaRPr>
          </a:p>
        </p:txBody>
      </p:sp>
      <p:sp>
        <p:nvSpPr>
          <p:cNvPr id="7"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Water Quality Risks</a:t>
            </a:r>
            <a:endParaRPr lang="en-US" dirty="0">
              <a:ln>
                <a:solidFill>
                  <a:schemeClr val="accent1">
                    <a:shade val="2500"/>
                  </a:schemeClr>
                </a:solidFill>
              </a:ln>
              <a:solidFill>
                <a:schemeClr val="bg1"/>
              </a:solidFill>
            </a:endParaRPr>
          </a:p>
        </p:txBody>
      </p:sp>
      <p:sp>
        <p:nvSpPr>
          <p:cNvPr id="9" name="Rectangle 8"/>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0" name="TextBox 8"/>
          <p:cNvSpPr txBox="1">
            <a:spLocks noChangeArrowheads="1"/>
          </p:cNvSpPr>
          <p:nvPr/>
        </p:nvSpPr>
        <p:spPr bwMode="auto">
          <a:xfrm>
            <a:off x="1501775" y="2413000"/>
            <a:ext cx="6324600" cy="52322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dirty="0" err="1" smtClean="0">
                <a:latin typeface="Calibri" charset="0"/>
              </a:rPr>
              <a:t>ble</a:t>
            </a:r>
            <a:r>
              <a:rPr lang="en-US" sz="2800" dirty="0" smtClean="0">
                <a:latin typeface="Calibri" charset="0"/>
              </a:rPr>
              <a:t> </a:t>
            </a:r>
            <a:r>
              <a:rPr lang="en-US" sz="2800" dirty="0">
                <a:latin typeface="Calibri" charset="0"/>
              </a:rPr>
              <a:t>manner.</a:t>
            </a:r>
            <a:r>
              <a:rPr lang="ja-JP" altLang="en-US" sz="2800" dirty="0">
                <a:latin typeface="Calibri" charset="0"/>
              </a:rPr>
              <a:t>”</a:t>
            </a:r>
            <a:endParaRPr lang="en-US" sz="2800" dirty="0">
              <a:latin typeface="Calibri" charset="0"/>
            </a:endParaRPr>
          </a:p>
        </p:txBody>
      </p:sp>
      <p:sp>
        <p:nvSpPr>
          <p:cNvPr id="11" name="Rounded Rectangle 10"/>
          <p:cNvSpPr>
            <a:spLocks noChangeArrowheads="1"/>
          </p:cNvSpPr>
          <p:nvPr/>
        </p:nvSpPr>
        <p:spPr bwMode="auto">
          <a:xfrm>
            <a:off x="301625" y="1367631"/>
            <a:ext cx="8513764" cy="5334000"/>
          </a:xfrm>
          <a:prstGeom prst="roundRect">
            <a:avLst>
              <a:gd name="adj" fmla="val 6222"/>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40000" dist="20000" dir="5400000" rotWithShape="0">
              <a:srgbClr val="000000">
                <a:alpha val="37999"/>
              </a:srgbClr>
            </a:outerShdw>
          </a:effectLst>
        </p:spPr>
        <p:txBody>
          <a:bodyPr anchor="ctr"/>
          <a:lstStyle/>
          <a:p>
            <a:r>
              <a:rPr lang="en-US" sz="2600" dirty="0"/>
              <a:t>Four potential risks for water resources are identified: </a:t>
            </a:r>
          </a:p>
          <a:p>
            <a:r>
              <a:rPr lang="en-US" sz="2600" dirty="0"/>
              <a:t>(1) Stray fugitive gas from formations could leak from improperly constructed gas wells into shallow aquifers; </a:t>
            </a:r>
          </a:p>
          <a:p>
            <a:r>
              <a:rPr lang="en-US" sz="2600" dirty="0"/>
              <a:t>(2) Contamination of surface water and shallow groundwater from spills, leaks, and/or the disposal of inadequately treated shale gas wastewater; </a:t>
            </a:r>
          </a:p>
          <a:p>
            <a:r>
              <a:rPr lang="en-US" sz="2600" dirty="0"/>
              <a:t>(3) Accumulation of toxic and radioactive elements in soil or stream sediments near disposal or spill sites</a:t>
            </a:r>
            <a:r>
              <a:rPr lang="en-US" sz="2600" dirty="0" smtClean="0"/>
              <a:t>; &amp; </a:t>
            </a:r>
            <a:endParaRPr lang="en-US" sz="2600" dirty="0"/>
          </a:p>
          <a:p>
            <a:r>
              <a:rPr lang="en-US" sz="2600" dirty="0"/>
              <a:t>(4) Freshwater withdrawals for fracking could stress fresh water availability in water-scarce regions </a:t>
            </a:r>
          </a:p>
          <a:p>
            <a:r>
              <a:rPr lang="en-US" sz="2400" dirty="0"/>
              <a:t> </a:t>
            </a:r>
          </a:p>
          <a:p>
            <a:r>
              <a:rPr lang="en-US" sz="2000" dirty="0" smtClean="0"/>
              <a:t>Environmental </a:t>
            </a:r>
            <a:r>
              <a:rPr lang="en-US" sz="2000" dirty="0"/>
              <a:t>Science &amp; </a:t>
            </a:r>
            <a:r>
              <a:rPr lang="en-US" sz="2000" dirty="0" smtClean="0"/>
              <a:t>Technology – March 7, 2014</a:t>
            </a:r>
            <a:endParaRPr lang="en-US" sz="2000" dirty="0"/>
          </a:p>
        </p:txBody>
      </p:sp>
      <p:pic>
        <p:nvPicPr>
          <p:cNvPr id="8" name="Picture 4" descr="http://www.aldnanosolutions.com/wp-content/uploads/2011/05/CU-Boulder-Logo.png"/>
          <p:cNvPicPr>
            <a:picLocks noChangeAspect="1" noChangeArrowheads="1"/>
          </p:cNvPicPr>
          <p:nvPr/>
        </p:nvPicPr>
        <p:blipFill>
          <a:blip r:embed="rId4" cstate="email">
            <a:extLst>
              <a:ext uri="{28A0092B-C50C-407E-A947-70E740481C1C}">
                <a14:useLocalDpi xmlns:a14="http://schemas.microsoft.com/office/drawing/2010/main" val="0"/>
              </a:ext>
            </a:extLst>
          </a:blip>
          <a:srcRect r="77252"/>
          <a:stretch>
            <a:fillRect/>
          </a:stretch>
        </p:blipFill>
        <p:spPr bwMode="auto">
          <a:xfrm>
            <a:off x="8382000" y="6172200"/>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396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3" y="0"/>
            <a:ext cx="980714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42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1" y="-31750"/>
            <a:ext cx="222412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8" name="Content Placeholder 2"/>
          <p:cNvSpPr>
            <a:spLocks noGrp="1"/>
          </p:cNvSpPr>
          <p:nvPr>
            <p:ph sz="quarter" idx="1"/>
          </p:nvPr>
        </p:nvSpPr>
        <p:spPr>
          <a:xfrm>
            <a:off x="301625" y="1447800"/>
            <a:ext cx="8504238" cy="4572000"/>
          </a:xfrm>
        </p:spPr>
        <p:txBody>
          <a:bodyPr rtlCol="0">
            <a:normAutofit/>
          </a:bodyPr>
          <a:lstStyle/>
          <a:p>
            <a:pPr marL="0" indent="0" eaLnBrk="1" fontAlgn="auto" hangingPunct="1">
              <a:spcAft>
                <a:spcPts val="0"/>
              </a:spcAft>
              <a:buFont typeface="Arial" pitchFamily="34" charset="0"/>
              <a:buNone/>
              <a:defRPr/>
            </a:pPr>
            <a:endParaRPr lang="en-US" sz="1600" b="1" dirty="0" smtClean="0">
              <a:solidFill>
                <a:schemeClr val="tx2"/>
              </a:solidFill>
              <a:ea typeface="+mn-ea"/>
            </a:endParaRPr>
          </a:p>
          <a:p>
            <a:pPr marL="0" indent="0" eaLnBrk="1" fontAlgn="auto" hangingPunct="1">
              <a:spcAft>
                <a:spcPts val="0"/>
              </a:spcAft>
              <a:buFont typeface="Arial" pitchFamily="34" charset="0"/>
              <a:buNone/>
              <a:defRPr/>
            </a:pPr>
            <a:endParaRPr lang="en-US" sz="1600" b="1" dirty="0">
              <a:solidFill>
                <a:schemeClr val="tx2"/>
              </a:solidFill>
              <a:ea typeface="+mn-ea"/>
            </a:endParaRPr>
          </a:p>
          <a:p>
            <a:pPr marL="0" indent="0" eaLnBrk="1" fontAlgn="auto" hangingPunct="1">
              <a:spcAft>
                <a:spcPts val="0"/>
              </a:spcAft>
              <a:buFont typeface="Arial" pitchFamily="34" charset="0"/>
              <a:buNone/>
              <a:defRPr/>
            </a:pPr>
            <a:endParaRPr lang="en-US" sz="1600" b="1" dirty="0" smtClean="0">
              <a:solidFill>
                <a:schemeClr val="tx2"/>
              </a:solidFill>
              <a:ea typeface="+mn-ea"/>
            </a:endParaRPr>
          </a:p>
          <a:p>
            <a:pPr marL="0" indent="0" eaLnBrk="1" fontAlgn="auto" hangingPunct="1">
              <a:spcAft>
                <a:spcPts val="0"/>
              </a:spcAft>
              <a:buFont typeface="Arial" pitchFamily="34" charset="0"/>
              <a:buNone/>
              <a:defRPr/>
            </a:pPr>
            <a:endParaRPr lang="en-US" sz="1600" b="1" dirty="0">
              <a:solidFill>
                <a:schemeClr val="tx2"/>
              </a:solidFill>
              <a:ea typeface="+mn-ea"/>
            </a:endParaRPr>
          </a:p>
          <a:p>
            <a:pPr marL="0" indent="0" eaLnBrk="1" fontAlgn="auto" hangingPunct="1">
              <a:spcAft>
                <a:spcPts val="0"/>
              </a:spcAft>
              <a:buFont typeface="Arial" pitchFamily="34" charset="0"/>
              <a:buNone/>
              <a:defRPr/>
            </a:pPr>
            <a:endParaRPr lang="en-US" sz="1600" b="1" dirty="0" smtClean="0">
              <a:solidFill>
                <a:schemeClr val="tx2"/>
              </a:solidFill>
              <a:ea typeface="+mn-ea"/>
            </a:endParaRPr>
          </a:p>
          <a:p>
            <a:pPr marL="0" indent="0" eaLnBrk="1" fontAlgn="auto" hangingPunct="1">
              <a:spcAft>
                <a:spcPts val="0"/>
              </a:spcAft>
              <a:buFont typeface="Arial" pitchFamily="34" charset="0"/>
              <a:buNone/>
              <a:defRPr/>
            </a:pPr>
            <a:endParaRPr lang="en-US" sz="1600" b="1" dirty="0">
              <a:solidFill>
                <a:schemeClr val="tx2"/>
              </a:solidFill>
              <a:ea typeface="+mn-ea"/>
            </a:endParaRPr>
          </a:p>
          <a:p>
            <a:pPr marL="0" indent="0" eaLnBrk="1" fontAlgn="auto" hangingPunct="1">
              <a:spcAft>
                <a:spcPts val="0"/>
              </a:spcAft>
              <a:buFont typeface="Arial" pitchFamily="34" charset="0"/>
              <a:buNone/>
              <a:defRPr/>
            </a:pPr>
            <a:endParaRPr lang="en-US" sz="1600" b="1" dirty="0" smtClean="0">
              <a:solidFill>
                <a:schemeClr val="tx2"/>
              </a:solidFill>
              <a:ea typeface="+mn-ea"/>
            </a:endParaRPr>
          </a:p>
          <a:p>
            <a:pPr marL="457200" indent="0" eaLnBrk="1" fontAlgn="auto" hangingPunct="1">
              <a:spcAft>
                <a:spcPts val="0"/>
              </a:spcAft>
              <a:buFont typeface="Arial" pitchFamily="34" charset="0"/>
              <a:buNone/>
              <a:defRPr/>
            </a:pPr>
            <a:endParaRPr lang="en-US" sz="2800" dirty="0" smtClean="0">
              <a:ea typeface="+mn-ea"/>
            </a:endParaRPr>
          </a:p>
        </p:txBody>
      </p:sp>
      <p:sp>
        <p:nvSpPr>
          <p:cNvPr id="9" name="Title 1"/>
          <p:cNvSpPr txBox="1">
            <a:spLocks/>
          </p:cNvSpPr>
          <p:nvPr/>
        </p:nvSpPr>
        <p:spPr>
          <a:xfrm>
            <a:off x="8022" y="1184860"/>
            <a:ext cx="2216099" cy="56667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Casing</a:t>
            </a:r>
            <a:endParaRPr lang="en-US" dirty="0">
              <a:ln>
                <a:solidFill>
                  <a:schemeClr val="accent1">
                    <a:shade val="2500"/>
                  </a:schemeClr>
                </a:solidFill>
              </a:ln>
              <a:solidFill>
                <a:schemeClr val="bg1"/>
              </a:solidFill>
            </a:endParaRPr>
          </a:p>
        </p:txBody>
      </p:sp>
      <p:pic>
        <p:nvPicPr>
          <p:cNvPr id="10" name="Picture 4" descr="http://www.aldnanosolutions.com/wp-content/uploads/2011/05/CU-Boulder-Logo.png"/>
          <p:cNvPicPr>
            <a:picLocks noChangeAspect="1" noChangeArrowheads="1"/>
          </p:cNvPicPr>
          <p:nvPr/>
        </p:nvPicPr>
        <p:blipFill>
          <a:blip r:embed="rId4" cstate="email">
            <a:extLst>
              <a:ext uri="{28A0092B-C50C-407E-A947-70E740481C1C}">
                <a14:useLocalDpi xmlns:a14="http://schemas.microsoft.com/office/drawing/2010/main" val="0"/>
              </a:ext>
            </a:extLst>
          </a:blip>
          <a:srcRect r="77252"/>
          <a:stretch>
            <a:fillRect/>
          </a:stretch>
        </p:blipFill>
        <p:spPr bwMode="auto">
          <a:xfrm>
            <a:off x="8534400" y="6297613"/>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3076" name="Picture 4" descr="http://www.marcellus.psu.edu/images/horizontal_well.gi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24121" y="0"/>
            <a:ext cx="69960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821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5" name="Rounded Rectangle 4"/>
          <p:cNvSpPr>
            <a:spLocks noChangeArrowheads="1"/>
          </p:cNvSpPr>
          <p:nvPr/>
        </p:nvSpPr>
        <p:spPr bwMode="auto">
          <a:xfrm>
            <a:off x="457200" y="1295400"/>
            <a:ext cx="8001000" cy="5334000"/>
          </a:xfrm>
          <a:prstGeom prst="roundRect">
            <a:avLst>
              <a:gd name="adj" fmla="val 6222"/>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40000" dist="20000" dir="5400000" rotWithShape="0">
              <a:srgbClr val="000000">
                <a:alpha val="37999"/>
              </a:srgbClr>
            </a:outerShdw>
          </a:effectLst>
        </p:spPr>
        <p:txBody>
          <a:bodyPr anchor="ctr"/>
          <a:lstStyle/>
          <a:p>
            <a:pPr marL="228600"/>
            <a:endParaRPr lang="en-US" sz="2000" dirty="0" smtClean="0"/>
          </a:p>
          <a:p>
            <a:pPr marL="228600" indent="-228600">
              <a:lnSpc>
                <a:spcPct val="150000"/>
              </a:lnSpc>
            </a:pPr>
            <a:endParaRPr lang="en-US" sz="2800" b="1" i="1" dirty="0" smtClean="0">
              <a:latin typeface="Calibri" charset="0"/>
              <a:cs typeface="Arial"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Water Quality</a:t>
            </a:r>
            <a:endParaRPr lang="en-US" dirty="0">
              <a:ln>
                <a:solidFill>
                  <a:schemeClr val="accent1">
                    <a:shade val="2500"/>
                  </a:schemeClr>
                </a:solidFill>
              </a:ln>
              <a:solidFill>
                <a:schemeClr val="bg1"/>
              </a:solidFill>
            </a:endParaRPr>
          </a:p>
        </p:txBody>
      </p:sp>
      <p:pic>
        <p:nvPicPr>
          <p:cNvPr id="9" name="Picture 4" descr="http://www.aldnanosolutions.com/wp-content/uploads/2011/05/CU-Boulder-Logo.png"/>
          <p:cNvPicPr>
            <a:picLocks noChangeAspect="1" noChangeArrowheads="1"/>
          </p:cNvPicPr>
          <p:nvPr/>
        </p:nvPicPr>
        <p:blipFill>
          <a:blip r:embed="rId3" cstate="email">
            <a:extLst>
              <a:ext uri="{28A0092B-C50C-407E-A947-70E740481C1C}">
                <a14:useLocalDpi xmlns:a14="http://schemas.microsoft.com/office/drawing/2010/main" val="0"/>
              </a:ext>
            </a:extLst>
          </a:blip>
          <a:srcRect r="77252"/>
          <a:stretch>
            <a:fillRect/>
          </a:stretch>
        </p:blipFill>
        <p:spPr bwMode="auto">
          <a:xfrm>
            <a:off x="8534400" y="6297613"/>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12" name="Picture 11" descr="Abstract Image"/>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627188"/>
            <a:ext cx="6172200" cy="4773612"/>
          </a:xfrm>
          <a:prstGeom prst="rect">
            <a:avLst/>
          </a:prstGeom>
          <a:noFill/>
          <a:ln>
            <a:noFill/>
          </a:ln>
        </p:spPr>
      </p:pic>
    </p:spTree>
    <p:extLst>
      <p:ext uri="{BB962C8B-B14F-4D97-AF65-F5344CB8AC3E}">
        <p14:creationId xmlns:p14="http://schemas.microsoft.com/office/powerpoint/2010/main" val="3190966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1" name="Rounded Rectangle 10"/>
          <p:cNvSpPr>
            <a:spLocks noChangeArrowheads="1"/>
          </p:cNvSpPr>
          <p:nvPr/>
        </p:nvSpPr>
        <p:spPr bwMode="auto">
          <a:xfrm>
            <a:off x="457200" y="1295400"/>
            <a:ext cx="8001000" cy="5334000"/>
          </a:xfrm>
          <a:prstGeom prst="roundRect">
            <a:avLst>
              <a:gd name="adj" fmla="val 6222"/>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40000" dist="20000" dir="5400000" rotWithShape="0">
              <a:srgbClr val="000000">
                <a:alpha val="37999"/>
              </a:srgbClr>
            </a:outerShdw>
          </a:effectLst>
        </p:spPr>
        <p:txBody>
          <a:bodyPr anchor="ctr"/>
          <a:lstStyle/>
          <a:p>
            <a:pPr marL="228600"/>
            <a:endParaRPr lang="en-US" sz="2000" dirty="0" smtClean="0"/>
          </a:p>
          <a:p>
            <a:pPr marL="228600" indent="-228600">
              <a:lnSpc>
                <a:spcPct val="150000"/>
              </a:lnSpc>
            </a:pPr>
            <a:endParaRPr lang="en-US" sz="2800" b="1" i="1" dirty="0" smtClean="0">
              <a:latin typeface="Calibri" charset="0"/>
              <a:cs typeface="Arial" charset="0"/>
            </a:endParaRPr>
          </a:p>
        </p:txBody>
      </p:sp>
      <p:sp>
        <p:nvSpPr>
          <p:cNvPr id="3" name="Content Placeholder 2"/>
          <p:cNvSpPr>
            <a:spLocks noGrp="1"/>
          </p:cNvSpPr>
          <p:nvPr>
            <p:ph idx="1"/>
          </p:nvPr>
        </p:nvSpPr>
        <p:spPr>
          <a:xfrm>
            <a:off x="533400" y="1600200"/>
            <a:ext cx="8229600" cy="4525963"/>
          </a:xfrm>
        </p:spPr>
        <p:txBody>
          <a:bodyPr/>
          <a:lstStyle/>
          <a:p>
            <a:r>
              <a:rPr lang="en-US" dirty="0" smtClean="0"/>
              <a:t>Oil </a:t>
            </a:r>
            <a:r>
              <a:rPr lang="en-US" dirty="0"/>
              <a:t>and gas companies reported </a:t>
            </a:r>
            <a:r>
              <a:rPr lang="en-US" b="1" dirty="0"/>
              <a:t>495 </a:t>
            </a:r>
            <a:r>
              <a:rPr lang="en-US" dirty="0" smtClean="0"/>
              <a:t>spills in 2013</a:t>
            </a:r>
          </a:p>
          <a:p>
            <a:pPr lvl="1">
              <a:buFont typeface="Arial" panose="020B0604020202020204" pitchFamily="34" charset="0"/>
              <a:buChar char="•"/>
            </a:pPr>
            <a:r>
              <a:rPr lang="en-US" sz="3200" b="1" dirty="0" smtClean="0"/>
              <a:t>136 </a:t>
            </a:r>
            <a:r>
              <a:rPr lang="en-US" sz="3200" b="1" dirty="0"/>
              <a:t>Spills</a:t>
            </a:r>
            <a:r>
              <a:rPr lang="en-US" sz="3200" dirty="0"/>
              <a:t> occurred within 500 feet of surface water</a:t>
            </a:r>
          </a:p>
          <a:p>
            <a:pPr lvl="1">
              <a:buFont typeface="Arial" panose="020B0604020202020204" pitchFamily="34" charset="0"/>
              <a:buChar char="•"/>
            </a:pPr>
            <a:r>
              <a:rPr lang="en-US" sz="3200" b="1" dirty="0"/>
              <a:t>151 Spills</a:t>
            </a:r>
            <a:r>
              <a:rPr lang="en-US" sz="3200" dirty="0"/>
              <a:t> occurred less than 50 feet from groundwater</a:t>
            </a:r>
          </a:p>
          <a:p>
            <a:endParaRPr lang="en-US" dirty="0"/>
          </a:p>
        </p:txBody>
      </p:sp>
      <p:pic>
        <p:nvPicPr>
          <p:cNvPr id="4"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Spills in Colorado 2013</a:t>
            </a:r>
            <a:endParaRPr lang="en-US" dirty="0">
              <a:ln>
                <a:solidFill>
                  <a:schemeClr val="accent1">
                    <a:shade val="2500"/>
                  </a:schemeClr>
                </a:solidFill>
              </a:ln>
              <a:solidFill>
                <a:schemeClr val="bg1"/>
              </a:solidFill>
            </a:endParaRPr>
          </a:p>
        </p:txBody>
      </p:sp>
      <p:pic>
        <p:nvPicPr>
          <p:cNvPr id="8" name="Picture 4" descr="http://www.aldnanosolutions.com/wp-content/uploads/2011/05/CU-Boulder-Logo.png"/>
          <p:cNvPicPr>
            <a:picLocks noChangeAspect="1" noChangeArrowheads="1"/>
          </p:cNvPicPr>
          <p:nvPr/>
        </p:nvPicPr>
        <p:blipFill>
          <a:blip r:embed="rId4" cstate="email">
            <a:extLst>
              <a:ext uri="{28A0092B-C50C-407E-A947-70E740481C1C}">
                <a14:useLocalDpi xmlns:a14="http://schemas.microsoft.com/office/drawing/2010/main" val="0"/>
              </a:ext>
            </a:extLst>
          </a:blip>
          <a:srcRect r="77252"/>
          <a:stretch>
            <a:fillRect/>
          </a:stretch>
        </p:blipFill>
        <p:spPr bwMode="auto">
          <a:xfrm>
            <a:off x="8534400" y="6297613"/>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2982556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7" name="Rounded Rectangle 6"/>
          <p:cNvSpPr>
            <a:spLocks noChangeArrowheads="1"/>
          </p:cNvSpPr>
          <p:nvPr/>
        </p:nvSpPr>
        <p:spPr bwMode="auto">
          <a:xfrm>
            <a:off x="457200" y="1295400"/>
            <a:ext cx="8001000" cy="5334000"/>
          </a:xfrm>
          <a:prstGeom prst="roundRect">
            <a:avLst>
              <a:gd name="adj" fmla="val 6222"/>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40000" dist="20000" dir="5400000" rotWithShape="0">
              <a:srgbClr val="000000">
                <a:alpha val="37999"/>
              </a:srgbClr>
            </a:outerShdw>
          </a:effectLst>
        </p:spPr>
        <p:txBody>
          <a:bodyPr anchor="ctr"/>
          <a:lstStyle/>
          <a:p>
            <a:pPr marL="228600"/>
            <a:endParaRPr lang="en-US" sz="2000" dirty="0" smtClean="0"/>
          </a:p>
          <a:p>
            <a:pPr marL="228600" indent="-228600">
              <a:lnSpc>
                <a:spcPct val="150000"/>
              </a:lnSpc>
            </a:pPr>
            <a:endParaRPr lang="en-US" sz="2800" b="1" i="1" dirty="0" smtClean="0">
              <a:latin typeface="Calibri" charset="0"/>
              <a:cs typeface="Arial" charset="0"/>
            </a:endParaRPr>
          </a:p>
        </p:txBody>
      </p:sp>
      <p:pic>
        <p:nvPicPr>
          <p:cNvPr id="1026" name="Picture 2" descr="fracking le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289" y="1524000"/>
            <a:ext cx="7280112" cy="38675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199" y="5486400"/>
            <a:ext cx="7315201" cy="1292662"/>
          </a:xfrm>
          <a:prstGeom prst="rect">
            <a:avLst/>
          </a:prstGeom>
          <a:noFill/>
        </p:spPr>
        <p:txBody>
          <a:bodyPr wrap="square" rtlCol="0">
            <a:spAutoFit/>
          </a:bodyPr>
          <a:lstStyle/>
          <a:p>
            <a:r>
              <a:rPr lang="en-US" sz="2000" dirty="0"/>
              <a:t>A worker watches oil-laden '</a:t>
            </a:r>
            <a:r>
              <a:rPr lang="en-US" sz="2000" dirty="0" err="1"/>
              <a:t>flowback</a:t>
            </a:r>
            <a:r>
              <a:rPr lang="en-US" sz="2000" dirty="0"/>
              <a:t>' water spew from the bottom of an oil rig north of Windsor on Feb. 12. / V. Richard </a:t>
            </a:r>
            <a:r>
              <a:rPr lang="en-US" sz="2000" dirty="0" err="1" smtClean="0"/>
              <a:t>Haro</a:t>
            </a:r>
            <a:r>
              <a:rPr lang="en-US" sz="2000" dirty="0" smtClean="0"/>
              <a:t>/Coloradoan (Fort Collins, Colorado)</a:t>
            </a:r>
            <a:endParaRPr lang="en-US" sz="2000" dirty="0"/>
          </a:p>
          <a:p>
            <a:endParaRPr lang="en-US" dirty="0"/>
          </a:p>
        </p:txBody>
      </p:sp>
      <p:pic>
        <p:nvPicPr>
          <p:cNvPr id="9" name="Picture 6"/>
          <p:cNvPicPr>
            <a:picLocks noChangeAspect="1"/>
          </p:cNvPicPr>
          <p:nvPr/>
        </p:nvPicPr>
        <p:blipFill>
          <a:blip r:embed="rId4">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Spills in Colorado 2013</a:t>
            </a:r>
            <a:endParaRPr lang="en-US" dirty="0">
              <a:ln>
                <a:solidFill>
                  <a:schemeClr val="accent1">
                    <a:shade val="2500"/>
                  </a:schemeClr>
                </a:solidFill>
              </a:ln>
              <a:solidFill>
                <a:schemeClr val="bg1"/>
              </a:solidFill>
            </a:endParaRPr>
          </a:p>
        </p:txBody>
      </p:sp>
      <p:pic>
        <p:nvPicPr>
          <p:cNvPr id="11" name="Picture 4" descr="http://www.aldnanosolutions.com/wp-content/uploads/2011/05/CU-Boulder-Logo.png"/>
          <p:cNvPicPr>
            <a:picLocks noChangeAspect="1" noChangeArrowheads="1"/>
          </p:cNvPicPr>
          <p:nvPr/>
        </p:nvPicPr>
        <p:blipFill>
          <a:blip r:embed="rId5" cstate="email">
            <a:extLst>
              <a:ext uri="{28A0092B-C50C-407E-A947-70E740481C1C}">
                <a14:useLocalDpi xmlns:a14="http://schemas.microsoft.com/office/drawing/2010/main" val="0"/>
              </a:ext>
            </a:extLst>
          </a:blip>
          <a:srcRect r="77252"/>
          <a:stretch>
            <a:fillRect/>
          </a:stretch>
        </p:blipFill>
        <p:spPr bwMode="auto">
          <a:xfrm>
            <a:off x="8534400" y="6297613"/>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881381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2050" name="Picture 2" descr="http://1.bp.blogspot.com/-3-fe3MznORA/UjpY_HwgSQI/AAAAAAAAAVQ/OLHHPjN8kJg/s1600/DSC_0077EcoFlight_9_17_2013_Colorado_Weld_County_Gas_Oil_Flood_Close_Up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30391" y="3733799"/>
            <a:ext cx="4640680" cy="30937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p:cNvPicPr>
            <a:picLocks noChangeAspect="1"/>
          </p:cNvPicPr>
          <p:nvPr/>
        </p:nvPicPr>
        <p:blipFill>
          <a:blip r:embed="rId4">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Flood in Colorado 2013</a:t>
            </a:r>
            <a:endParaRPr lang="en-US" dirty="0">
              <a:ln>
                <a:solidFill>
                  <a:schemeClr val="accent1">
                    <a:shade val="2500"/>
                  </a:schemeClr>
                </a:solidFill>
              </a:ln>
              <a:solidFill>
                <a:schemeClr val="bg1"/>
              </a:solidFill>
            </a:endParaRPr>
          </a:p>
        </p:txBody>
      </p:sp>
      <p:pic>
        <p:nvPicPr>
          <p:cNvPr id="12" name="Picture 4" descr="http://www.aldnanosolutions.com/wp-content/uploads/2011/05/CU-Boulder-Logo.png"/>
          <p:cNvPicPr>
            <a:picLocks noChangeAspect="1" noChangeArrowheads="1"/>
          </p:cNvPicPr>
          <p:nvPr/>
        </p:nvPicPr>
        <p:blipFill>
          <a:blip r:embed="rId5" cstate="email">
            <a:extLst>
              <a:ext uri="{28A0092B-C50C-407E-A947-70E740481C1C}">
                <a14:useLocalDpi xmlns:a14="http://schemas.microsoft.com/office/drawing/2010/main" val="0"/>
              </a:ext>
            </a:extLst>
          </a:blip>
          <a:srcRect r="77252"/>
          <a:stretch>
            <a:fillRect/>
          </a:stretch>
        </p:blipFill>
        <p:spPr bwMode="auto">
          <a:xfrm>
            <a:off x="8534400" y="6297613"/>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1026" name="Picture 2" descr="colorado flood oil and gas"/>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042" y="1477092"/>
            <a:ext cx="4491643" cy="31868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724400"/>
            <a:ext cx="3886200" cy="584775"/>
          </a:xfrm>
          <a:prstGeom prst="rect">
            <a:avLst/>
          </a:prstGeom>
          <a:noFill/>
        </p:spPr>
        <p:txBody>
          <a:bodyPr wrap="square" rtlCol="0">
            <a:spAutoFit/>
          </a:bodyPr>
          <a:lstStyle/>
          <a:p>
            <a:r>
              <a:rPr lang="en-US" sz="1400" i="1" dirty="0" smtClean="0"/>
              <a:t>AP </a:t>
            </a:r>
            <a:r>
              <a:rPr lang="en-US" sz="1400" i="1" dirty="0"/>
              <a:t>Photo/John </a:t>
            </a:r>
            <a:r>
              <a:rPr lang="en-US" sz="1400" i="1" dirty="0" err="1" smtClean="0"/>
              <a:t>Wark</a:t>
            </a:r>
            <a:endParaRPr lang="en-US" sz="1400" i="1" dirty="0"/>
          </a:p>
          <a:p>
            <a:endParaRPr lang="en-US" dirty="0"/>
          </a:p>
        </p:txBody>
      </p:sp>
      <p:sp>
        <p:nvSpPr>
          <p:cNvPr id="14" name="TextBox 13"/>
          <p:cNvSpPr txBox="1"/>
          <p:nvPr/>
        </p:nvSpPr>
        <p:spPr>
          <a:xfrm>
            <a:off x="533400" y="6501825"/>
            <a:ext cx="3886200" cy="584775"/>
          </a:xfrm>
          <a:prstGeom prst="rect">
            <a:avLst/>
          </a:prstGeom>
          <a:noFill/>
        </p:spPr>
        <p:txBody>
          <a:bodyPr wrap="square" rtlCol="0">
            <a:spAutoFit/>
          </a:bodyPr>
          <a:lstStyle/>
          <a:p>
            <a:pPr algn="r"/>
            <a:r>
              <a:rPr lang="en-US" sz="1400" i="1" dirty="0"/>
              <a:t>Photo by Jane </a:t>
            </a:r>
            <a:r>
              <a:rPr lang="en-US" sz="1400" i="1" dirty="0" err="1"/>
              <a:t>Pargiter</a:t>
            </a:r>
            <a:r>
              <a:rPr lang="en-US" sz="1400" i="1" dirty="0"/>
              <a:t>, </a:t>
            </a:r>
            <a:r>
              <a:rPr lang="en-US" sz="1400" i="1" dirty="0" err="1"/>
              <a:t>EcoFlight</a:t>
            </a:r>
            <a:r>
              <a:rPr lang="en-US" sz="1400" i="1" dirty="0"/>
              <a:t> </a:t>
            </a:r>
          </a:p>
          <a:p>
            <a:endParaRPr lang="en-US" dirty="0"/>
          </a:p>
        </p:txBody>
      </p:sp>
    </p:spTree>
    <p:extLst>
      <p:ext uri="{BB962C8B-B14F-4D97-AF65-F5344CB8AC3E}">
        <p14:creationId xmlns:p14="http://schemas.microsoft.com/office/powerpoint/2010/main" val="1522223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170150" y="1671637"/>
            <a:ext cx="6793190" cy="4525963"/>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Flood in Colorado 2013</a:t>
            </a:r>
            <a:endParaRPr lang="en-US" dirty="0">
              <a:ln>
                <a:solidFill>
                  <a:schemeClr val="accent1">
                    <a:shade val="2500"/>
                  </a:schemeClr>
                </a:solidFill>
              </a:ln>
              <a:solidFill>
                <a:schemeClr val="bg1"/>
              </a:solidFill>
            </a:endParaRPr>
          </a:p>
        </p:txBody>
      </p:sp>
      <p:pic>
        <p:nvPicPr>
          <p:cNvPr id="9" name="Picture 4" descr="http://www.aldnanosolutions.com/wp-content/uploads/2011/05/CU-Boulder-Logo.png"/>
          <p:cNvPicPr>
            <a:picLocks noChangeAspect="1" noChangeArrowheads="1"/>
          </p:cNvPicPr>
          <p:nvPr/>
        </p:nvPicPr>
        <p:blipFill>
          <a:blip r:embed="rId5" cstate="email">
            <a:extLst>
              <a:ext uri="{28A0092B-C50C-407E-A947-70E740481C1C}">
                <a14:useLocalDpi xmlns:a14="http://schemas.microsoft.com/office/drawing/2010/main" val="0"/>
              </a:ext>
            </a:extLst>
          </a:blip>
          <a:srcRect r="77252"/>
          <a:stretch>
            <a:fillRect/>
          </a:stretch>
        </p:blipFill>
        <p:spPr bwMode="auto">
          <a:xfrm>
            <a:off x="8534400" y="6297613"/>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2" name="TextBox 1"/>
          <p:cNvSpPr txBox="1"/>
          <p:nvPr/>
        </p:nvSpPr>
        <p:spPr>
          <a:xfrm>
            <a:off x="1143000" y="6248400"/>
            <a:ext cx="4343400" cy="523220"/>
          </a:xfrm>
          <a:prstGeom prst="rect">
            <a:avLst/>
          </a:prstGeom>
          <a:noFill/>
        </p:spPr>
        <p:txBody>
          <a:bodyPr wrap="square" rtlCol="0">
            <a:spAutoFit/>
          </a:bodyPr>
          <a:lstStyle/>
          <a:p>
            <a:r>
              <a:rPr lang="en-US" sz="1400" i="1" dirty="0"/>
              <a:t>Photo courtesy of  </a:t>
            </a:r>
            <a:r>
              <a:rPr lang="en-US" sz="1400" i="1" dirty="0" err="1"/>
              <a:t>EcoFlight</a:t>
            </a:r>
            <a:endParaRPr lang="en-US" sz="1400" dirty="0"/>
          </a:p>
          <a:p>
            <a:endParaRPr lang="en-US" sz="1400" dirty="0"/>
          </a:p>
        </p:txBody>
      </p:sp>
    </p:spTree>
    <p:extLst>
      <p:ext uri="{BB962C8B-B14F-4D97-AF65-F5344CB8AC3E}">
        <p14:creationId xmlns:p14="http://schemas.microsoft.com/office/powerpoint/2010/main" val="2881299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451945" y="152400"/>
            <a:ext cx="8229600" cy="11430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Hydraulic Fracturing &amp; Water Stress</a:t>
            </a:r>
            <a:endParaRPr lang="en-US" dirty="0">
              <a:ln>
                <a:solidFill>
                  <a:schemeClr val="accent1">
                    <a:shade val="2500"/>
                  </a:schemeClr>
                </a:solidFill>
              </a:ln>
              <a:solidFill>
                <a:schemeClr val="bg1"/>
              </a:solidFill>
            </a:endParaRPr>
          </a:p>
        </p:txBody>
      </p:sp>
      <p:pic>
        <p:nvPicPr>
          <p:cNvPr id="12" name="Picture 4" descr="http://www.aldnanosolutions.com/wp-content/uploads/2011/05/CU-Boulder-Logo.png"/>
          <p:cNvPicPr>
            <a:picLocks noChangeAspect="1" noChangeArrowheads="1"/>
          </p:cNvPicPr>
          <p:nvPr/>
        </p:nvPicPr>
        <p:blipFill>
          <a:blip r:embed="rId4" cstate="email">
            <a:extLst>
              <a:ext uri="{28A0092B-C50C-407E-A947-70E740481C1C}">
                <a14:useLocalDpi xmlns:a14="http://schemas.microsoft.com/office/drawing/2010/main" val="0"/>
              </a:ext>
            </a:extLst>
          </a:blip>
          <a:srcRect r="77252"/>
          <a:stretch>
            <a:fillRect/>
          </a:stretch>
        </p:blipFill>
        <p:spPr bwMode="auto">
          <a:xfrm>
            <a:off x="8534400" y="6297613"/>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2841" t="17709" r="25330" b="6250"/>
          <a:stretch/>
        </p:blipFill>
        <p:spPr bwMode="auto">
          <a:xfrm>
            <a:off x="1209675" y="1219200"/>
            <a:ext cx="67437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25702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8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181" t="16927" r="16906" b="6250"/>
          <a:stretch/>
        </p:blipFill>
        <p:spPr bwMode="auto">
          <a:xfrm>
            <a:off x="0" y="1147762"/>
            <a:ext cx="9144000" cy="570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9985" t="56619" r="8980" b="20905"/>
          <a:stretch>
            <a:fillRect/>
          </a:stretch>
        </p:blipFill>
        <p:spPr bwMode="auto">
          <a:xfrm>
            <a:off x="1478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6672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Water Quality Database</a:t>
            </a:r>
            <a:endParaRPr lang="en-US" dirty="0">
              <a:ln>
                <a:solidFill>
                  <a:schemeClr val="accent1">
                    <a:shade val="2500"/>
                  </a:schemeClr>
                </a:solidFill>
              </a:ln>
              <a:solidFill>
                <a:schemeClr val="bg1"/>
              </a:solidFill>
            </a:endParaRPr>
          </a:p>
        </p:txBody>
      </p:sp>
      <p:pic>
        <p:nvPicPr>
          <p:cNvPr id="7" name="Picture 4" descr="http://www.aldnanosolutions.com/wp-content/uploads/2011/05/CU-Boulder-Logo.png"/>
          <p:cNvPicPr>
            <a:picLocks noChangeAspect="1" noChangeArrowheads="1"/>
          </p:cNvPicPr>
          <p:nvPr/>
        </p:nvPicPr>
        <p:blipFill>
          <a:blip r:embed="rId5" cstate="email">
            <a:extLst>
              <a:ext uri="{28A0092B-C50C-407E-A947-70E740481C1C}">
                <a14:useLocalDpi xmlns:a14="http://schemas.microsoft.com/office/drawing/2010/main" val="0"/>
              </a:ext>
            </a:extLst>
          </a:blip>
          <a:srcRect r="77252"/>
          <a:stretch>
            <a:fillRect/>
          </a:stretch>
        </p:blipFill>
        <p:spPr bwMode="auto">
          <a:xfrm>
            <a:off x="8549180" y="6297613"/>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478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1957858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52400"/>
            <a:ext cx="9147175" cy="6996113"/>
            <a:chOff x="0" y="-144463"/>
            <a:chExt cx="9147175" cy="6996113"/>
          </a:xfrm>
        </p:grpSpPr>
        <p:sp>
          <p:nvSpPr>
            <p:cNvPr id="2" name="AutoShape 2" descr="https://mail.google.com/mail/u/0/?ui=2&amp;ik=914413920a&amp;view=att&amp;th=1423849d8011cb4f&amp;attid=0.0.1&amp;disp=em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mail.google.com/mail/u/0/?ui=2&amp;ik=914413920a&amp;view=att&amp;th=1423849d8011cb4f&amp;attid=0.0.1&amp;disp=emb&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55576" y="160337"/>
            <a:ext cx="8759824"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Technology Integration Program: Objective</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7"/>
          <p:cNvSpPr txBox="1">
            <a:spLocks noChangeArrowheads="1"/>
          </p:cNvSpPr>
          <p:nvPr/>
        </p:nvSpPr>
        <p:spPr bwMode="auto">
          <a:xfrm flipV="1">
            <a:off x="304800" y="4865688"/>
            <a:ext cx="198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latin typeface="Calibri" pitchFamily="34" charset="0"/>
              </a:rPr>
              <a:t> </a:t>
            </a:r>
          </a:p>
        </p:txBody>
      </p:sp>
      <p:pic>
        <p:nvPicPr>
          <p:cNvPr id="12" name="Picture 6" descr="EFD jpeg"/>
          <p:cNvPicPr>
            <a:picLocks noChangeAspect="1" noChangeArrowheads="1"/>
          </p:cNvPicPr>
          <p:nvPr/>
        </p:nvPicPr>
        <p:blipFill>
          <a:blip r:embed="rId4" cstate="email">
            <a:extLst>
              <a:ext uri="{28A0092B-C50C-407E-A947-70E740481C1C}">
                <a14:useLocalDpi xmlns:a14="http://schemas.microsoft.com/office/drawing/2010/main" val="0"/>
              </a:ext>
            </a:extLst>
          </a:blip>
          <a:srcRect l="1460" r="1460"/>
          <a:stretch>
            <a:fillRect/>
          </a:stretch>
        </p:blipFill>
        <p:spPr>
          <a:xfrm>
            <a:off x="685800" y="1524000"/>
            <a:ext cx="1371600" cy="1885950"/>
          </a:xfrm>
          <a:prstGeom prst="rect">
            <a:avLst/>
          </a:prstGeom>
        </p:spPr>
      </p:pic>
      <p:pic>
        <p:nvPicPr>
          <p:cNvPr id="13" name="Picture 1" descr="rpsea_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657600"/>
            <a:ext cx="20574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a:spLocks noChangeArrowheads="1"/>
          </p:cNvSpPr>
          <p:nvPr/>
        </p:nvSpPr>
        <p:spPr bwMode="auto">
          <a:xfrm>
            <a:off x="2590800" y="1295400"/>
            <a:ext cx="6172200" cy="5105400"/>
          </a:xfrm>
          <a:prstGeom prst="roundRect">
            <a:avLst>
              <a:gd name="adj" fmla="val 6222"/>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40000" dist="20000" dir="5400000" rotWithShape="0">
              <a:srgbClr val="808080">
                <a:alpha val="37999"/>
              </a:srgbClr>
            </a:outerShdw>
          </a:effectLst>
        </p:spPr>
        <p:txBody>
          <a:bodyPr anchor="ctr"/>
          <a:lstStyle/>
          <a:p>
            <a:pPr marL="228600" indent="-228600">
              <a:lnSpc>
                <a:spcPct val="150000"/>
              </a:lnSpc>
              <a:defRPr/>
            </a:pPr>
            <a:endParaRPr lang="en-US" sz="2800" b="1" i="1" dirty="0" smtClean="0">
              <a:latin typeface="Calibri" charset="0"/>
              <a:ea typeface="ＭＳ Ｐゴシック" charset="0"/>
              <a:cs typeface="Arial" charset="0"/>
            </a:endParaRPr>
          </a:p>
          <a:p>
            <a:pPr marL="228600" indent="-228600">
              <a:lnSpc>
                <a:spcPct val="150000"/>
              </a:lnSpc>
              <a:defRPr/>
            </a:pPr>
            <a:r>
              <a:rPr lang="en-US" sz="2800" b="1" i="1" dirty="0" smtClean="0">
                <a:latin typeface="Calibri" charset="0"/>
                <a:ea typeface="ＭＳ Ｐゴシック" charset="0"/>
                <a:cs typeface="Arial" charset="0"/>
              </a:rPr>
              <a:t>Project Objective</a:t>
            </a:r>
          </a:p>
          <a:p>
            <a:pPr marL="457200" indent="-457200">
              <a:buFont typeface="Arial" panose="020B0604020202020204" pitchFamily="34" charset="0"/>
              <a:buChar char="•"/>
            </a:pPr>
            <a:r>
              <a:rPr lang="en-US" sz="2800" dirty="0">
                <a:latin typeface="+mn-lt"/>
                <a:cs typeface="Times New Roman" panose="02020603050405020304" pitchFamily="18" charset="0"/>
              </a:rPr>
              <a:t>Produce and make publicly available, a searchable database of laws and regulations pertaining to shale oil and shale gas.</a:t>
            </a:r>
          </a:p>
          <a:p>
            <a:pPr marL="914400" lvl="1" indent="-457200">
              <a:buFont typeface="Arial" panose="020B0604020202020204" pitchFamily="34" charset="0"/>
              <a:buChar char="•"/>
            </a:pPr>
            <a:r>
              <a:rPr lang="en-US" sz="2800" dirty="0">
                <a:latin typeface="+mn-lt"/>
                <a:cs typeface="Times New Roman" panose="02020603050405020304" pitchFamily="18" charset="0"/>
              </a:rPr>
              <a:t>Water </a:t>
            </a:r>
            <a:r>
              <a:rPr lang="en-US" sz="2800" dirty="0" smtClean="0">
                <a:latin typeface="+mn-lt"/>
                <a:cs typeface="Times New Roman" panose="02020603050405020304" pitchFamily="18" charset="0"/>
              </a:rPr>
              <a:t>Quality (completed)</a:t>
            </a:r>
            <a:endParaRPr lang="en-US" sz="2800" dirty="0">
              <a:latin typeface="+mn-lt"/>
              <a:cs typeface="Times New Roman" panose="02020603050405020304" pitchFamily="18" charset="0"/>
            </a:endParaRPr>
          </a:p>
          <a:p>
            <a:pPr marL="914400" lvl="1" indent="-457200">
              <a:buFont typeface="Arial" panose="020B0604020202020204" pitchFamily="34" charset="0"/>
              <a:buChar char="•"/>
            </a:pPr>
            <a:r>
              <a:rPr lang="en-US" sz="2800" dirty="0">
                <a:latin typeface="+mn-lt"/>
                <a:cs typeface="Times New Roman" panose="02020603050405020304" pitchFamily="18" charset="0"/>
              </a:rPr>
              <a:t>Water </a:t>
            </a:r>
            <a:r>
              <a:rPr lang="en-US" sz="2800" dirty="0" smtClean="0">
                <a:latin typeface="+mn-lt"/>
                <a:cs typeface="Times New Roman" panose="02020603050405020304" pitchFamily="18" charset="0"/>
              </a:rPr>
              <a:t>Quantity (June 2014)</a:t>
            </a:r>
            <a:endParaRPr lang="en-US" sz="2800" dirty="0">
              <a:latin typeface="+mn-lt"/>
              <a:cs typeface="Times New Roman" panose="02020603050405020304" pitchFamily="18" charset="0"/>
            </a:endParaRPr>
          </a:p>
          <a:p>
            <a:pPr marL="914400" lvl="1" indent="-457200">
              <a:buFont typeface="Arial" panose="020B0604020202020204" pitchFamily="34" charset="0"/>
              <a:buChar char="•"/>
            </a:pPr>
            <a:r>
              <a:rPr lang="en-US" sz="2800" dirty="0">
                <a:latin typeface="+mn-lt"/>
                <a:cs typeface="Times New Roman" panose="02020603050405020304" pitchFamily="18" charset="0"/>
              </a:rPr>
              <a:t>Air Quality </a:t>
            </a:r>
            <a:r>
              <a:rPr lang="en-US" sz="2800" dirty="0" smtClean="0">
                <a:latin typeface="+mn-lt"/>
                <a:cs typeface="Times New Roman" panose="02020603050405020304" pitchFamily="18" charset="0"/>
              </a:rPr>
              <a:t>(Fall 2014)</a:t>
            </a:r>
          </a:p>
          <a:p>
            <a:pPr marL="457200" indent="-457200">
              <a:buFont typeface="Arial" panose="020B0604020202020204" pitchFamily="34" charset="0"/>
              <a:buChar char="•"/>
            </a:pPr>
            <a:endParaRPr lang="en-US" sz="2800" dirty="0">
              <a:latin typeface="+mn-lt"/>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dirty="0"/>
          </a:p>
          <a:p>
            <a:pPr marL="228600" indent="-228600">
              <a:lnSpc>
                <a:spcPct val="150000"/>
              </a:lnSpc>
              <a:defRPr/>
            </a:pPr>
            <a:endParaRPr lang="en-US" sz="2800" dirty="0">
              <a:latin typeface="Calibri" charset="0"/>
              <a:ea typeface="ＭＳ Ｐゴシック" charset="0"/>
              <a:cs typeface="Arial" charset="0"/>
            </a:endParaRPr>
          </a:p>
        </p:txBody>
      </p:sp>
      <p:sp>
        <p:nvSpPr>
          <p:cNvPr id="22" name="Rounded Rectangle 21"/>
          <p:cNvSpPr/>
          <p:nvPr/>
        </p:nvSpPr>
        <p:spPr>
          <a:xfrm>
            <a:off x="307975" y="5750313"/>
            <a:ext cx="2130425" cy="650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9600" y="5826513"/>
            <a:ext cx="1677229" cy="498087"/>
          </a:xfrm>
          <a:prstGeom prst="rect">
            <a:avLst/>
          </a:prstGeom>
        </p:spPr>
      </p:pic>
      <p:sp>
        <p:nvSpPr>
          <p:cNvPr id="14" name="Rectangle 13"/>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3869670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9418" y="0"/>
            <a:ext cx="8875060" cy="6858000"/>
          </a:xfrm>
          <a:prstGeom prst="rect">
            <a:avLst/>
          </a:prstGeom>
        </p:spPr>
      </p:pic>
    </p:spTree>
    <p:extLst>
      <p:ext uri="{BB962C8B-B14F-4D97-AF65-F5344CB8AC3E}">
        <p14:creationId xmlns:p14="http://schemas.microsoft.com/office/powerpoint/2010/main" val="4186536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26319"/>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3486" y="2286000"/>
            <a:ext cx="8396601" cy="41910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8"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Context</a:t>
            </a:r>
            <a:endParaRPr lang="en-US" dirty="0">
              <a:ln>
                <a:solidFill>
                  <a:schemeClr val="accent1">
                    <a:shade val="2500"/>
                  </a:schemeClr>
                </a:solidFill>
              </a:ln>
              <a:solidFill>
                <a:schemeClr val="bg1"/>
              </a:solidFill>
            </a:endParaRPr>
          </a:p>
        </p:txBody>
      </p:sp>
      <p:sp>
        <p:nvSpPr>
          <p:cNvPr id="10" name="TextBox 9"/>
          <p:cNvSpPr txBox="1"/>
          <p:nvPr/>
        </p:nvSpPr>
        <p:spPr>
          <a:xfrm>
            <a:off x="451945" y="1255693"/>
            <a:ext cx="8229600" cy="954107"/>
          </a:xfrm>
          <a:prstGeom prst="rect">
            <a:avLst/>
          </a:prstGeom>
          <a:noFill/>
        </p:spPr>
        <p:txBody>
          <a:bodyPr wrap="square" rtlCol="0">
            <a:spAutoFit/>
          </a:bodyPr>
          <a:lstStyle/>
          <a:p>
            <a:pPr algn="ctr"/>
            <a:r>
              <a:rPr lang="en-US" sz="2800" b="1" dirty="0" smtClean="0"/>
              <a:t>Estimate U.S., Russia, and Saudi Arabia Petroleum and Natural Gas Production</a:t>
            </a:r>
            <a:endParaRPr lang="en-US" sz="2800" b="1" dirty="0"/>
          </a:p>
        </p:txBody>
      </p:sp>
    </p:spTree>
    <p:extLst>
      <p:ext uri="{BB962C8B-B14F-4D97-AF65-F5344CB8AC3E}">
        <p14:creationId xmlns:p14="http://schemas.microsoft.com/office/powerpoint/2010/main" val="1684410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52400"/>
            <a:ext cx="9147175" cy="6996113"/>
            <a:chOff x="0" y="-144463"/>
            <a:chExt cx="9147175" cy="6996113"/>
          </a:xfrm>
        </p:grpSpPr>
        <p:sp>
          <p:nvSpPr>
            <p:cNvPr id="3" name="AutoShape 2" descr="https://mail.google.com/mail/u/0/?ui=2&amp;ik=914413920a&amp;view=att&amp;th=1423849d8011cb4f&amp;attid=0.0.1&amp;disp=em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google.com/mail/u/0/?ui=2&amp;ik=914413920a&amp;view=att&amp;th=1423849d8011cb4f&amp;attid=0.0.1&amp;disp=emb&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155576" y="160337"/>
            <a:ext cx="8759824"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Technology Integration Program: Objective</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flipV="1">
            <a:off x="304800" y="4865688"/>
            <a:ext cx="198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latin typeface="Calibri" pitchFamily="34" charset="0"/>
              </a:rPr>
              <a:t> </a:t>
            </a:r>
          </a:p>
        </p:txBody>
      </p:sp>
      <p:pic>
        <p:nvPicPr>
          <p:cNvPr id="9" name="Picture 6" descr="EFD jpeg"/>
          <p:cNvPicPr>
            <a:picLocks noChangeAspect="1" noChangeArrowheads="1"/>
          </p:cNvPicPr>
          <p:nvPr/>
        </p:nvPicPr>
        <p:blipFill>
          <a:blip r:embed="rId3" cstate="email">
            <a:extLst>
              <a:ext uri="{28A0092B-C50C-407E-A947-70E740481C1C}">
                <a14:useLocalDpi xmlns:a14="http://schemas.microsoft.com/office/drawing/2010/main" val="0"/>
              </a:ext>
            </a:extLst>
          </a:blip>
          <a:srcRect l="1460" r="1460"/>
          <a:stretch>
            <a:fillRect/>
          </a:stretch>
        </p:blipFill>
        <p:spPr>
          <a:xfrm>
            <a:off x="685800" y="1524000"/>
            <a:ext cx="1371600" cy="1885950"/>
          </a:xfrm>
          <a:prstGeom prst="rect">
            <a:avLst/>
          </a:prstGeom>
        </p:spPr>
      </p:pic>
      <p:pic>
        <p:nvPicPr>
          <p:cNvPr id="10" name="Picture 1" descr="rpsea_logo.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57600"/>
            <a:ext cx="20574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a:spLocks noChangeArrowheads="1"/>
          </p:cNvSpPr>
          <p:nvPr/>
        </p:nvSpPr>
        <p:spPr bwMode="auto">
          <a:xfrm>
            <a:off x="2590800" y="1295400"/>
            <a:ext cx="6172200" cy="5105400"/>
          </a:xfrm>
          <a:prstGeom prst="roundRect">
            <a:avLst>
              <a:gd name="adj" fmla="val 6222"/>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40000" dist="20000" dir="5400000" rotWithShape="0">
              <a:srgbClr val="808080">
                <a:alpha val="37999"/>
              </a:srgbClr>
            </a:outerShdw>
          </a:effectLst>
        </p:spPr>
        <p:txBody>
          <a:bodyPr anchor="ctr"/>
          <a:lstStyle/>
          <a:p>
            <a:pPr marL="228600" indent="-228600">
              <a:lnSpc>
                <a:spcPct val="150000"/>
              </a:lnSpc>
              <a:defRPr/>
            </a:pPr>
            <a:endParaRPr lang="en-US" sz="2800" b="1" i="1" dirty="0" smtClean="0">
              <a:latin typeface="Calibri" charset="0"/>
              <a:ea typeface="ＭＳ Ｐゴシック" charset="0"/>
              <a:cs typeface="Arial" charset="0"/>
            </a:endParaRPr>
          </a:p>
          <a:p>
            <a:pPr marL="228600" indent="-228600">
              <a:lnSpc>
                <a:spcPct val="150000"/>
              </a:lnSpc>
              <a:defRPr/>
            </a:pPr>
            <a:endParaRPr lang="en-US" sz="2800" b="1" i="1" dirty="0">
              <a:latin typeface="Calibri" charset="0"/>
              <a:cs typeface="Arial" charset="0"/>
            </a:endParaRPr>
          </a:p>
          <a:p>
            <a:pPr marL="228600" indent="-228600">
              <a:lnSpc>
                <a:spcPct val="150000"/>
              </a:lnSpc>
              <a:defRPr/>
            </a:pPr>
            <a:endParaRPr lang="en-US" sz="2800" b="1" i="1" dirty="0" smtClean="0">
              <a:latin typeface="Calibri" charset="0"/>
              <a:ea typeface="ＭＳ Ｐゴシック" charset="0"/>
              <a:cs typeface="Arial" charset="0"/>
            </a:endParaRPr>
          </a:p>
          <a:p>
            <a:pPr marL="228600" indent="-228600">
              <a:lnSpc>
                <a:spcPct val="150000"/>
              </a:lnSpc>
              <a:defRPr/>
            </a:pPr>
            <a:r>
              <a:rPr lang="en-US" sz="2800" b="1" i="1" dirty="0" smtClean="0">
                <a:latin typeface="Calibri" charset="0"/>
                <a:ea typeface="ＭＳ Ｐゴシック" charset="0"/>
                <a:cs typeface="Arial" charset="0"/>
              </a:rPr>
              <a:t>Project Results (ongoing)</a:t>
            </a:r>
          </a:p>
          <a:p>
            <a:pPr marL="457200" indent="-457200">
              <a:buFont typeface="Arial" panose="020B0604020202020204" pitchFamily="34" charset="0"/>
              <a:buChar char="•"/>
            </a:pPr>
            <a:r>
              <a:rPr lang="en-US" sz="2800" dirty="0" smtClean="0">
                <a:latin typeface="+mn-lt"/>
                <a:cs typeface="Times New Roman" panose="02020603050405020304" pitchFamily="18" charset="0"/>
              </a:rPr>
              <a:t>Comparative water quality database</a:t>
            </a:r>
            <a:endParaRPr lang="en-US" sz="2800" dirty="0">
              <a:latin typeface="+mn-lt"/>
              <a:cs typeface="Times New Roman" panose="02020603050405020304" pitchFamily="18" charset="0"/>
            </a:endParaRPr>
          </a:p>
          <a:p>
            <a:pPr marL="914400" lvl="1" indent="-457200">
              <a:buFont typeface="Arial" panose="020B0604020202020204" pitchFamily="34" charset="0"/>
              <a:buChar char="•"/>
            </a:pPr>
            <a:r>
              <a:rPr lang="en-US" sz="2800" dirty="0" smtClean="0">
                <a:latin typeface="+mn-lt"/>
                <a:cs typeface="Times New Roman" panose="02020603050405020304" pitchFamily="18" charset="0"/>
                <a:hlinkClick r:id="rId5"/>
              </a:rPr>
              <a:t>www.lawatlas.org/oilandgas</a:t>
            </a:r>
            <a:endParaRPr lang="en-US" sz="2800" dirty="0" smtClean="0">
              <a:latin typeface="+mn-lt"/>
              <a:cs typeface="Times New Roman" panose="02020603050405020304" pitchFamily="18" charset="0"/>
            </a:endParaRPr>
          </a:p>
          <a:p>
            <a:pPr marL="914400" lvl="1" indent="-457200">
              <a:buFont typeface="Arial" panose="020B0604020202020204" pitchFamily="34" charset="0"/>
              <a:buChar char="•"/>
            </a:pPr>
            <a:r>
              <a:rPr lang="en-US" sz="2800" dirty="0" smtClean="0">
                <a:latin typeface="+mn-lt"/>
                <a:cs typeface="Times New Roman" panose="02020603050405020304" pitchFamily="18" charset="0"/>
              </a:rPr>
              <a:t>Contains more than 1100 legal citations in five categories:</a:t>
            </a:r>
          </a:p>
          <a:p>
            <a:pPr marL="1371600" lvl="2" indent="-457200">
              <a:buFont typeface="Arial" panose="020B0604020202020204" pitchFamily="34" charset="0"/>
              <a:buChar char="•"/>
            </a:pPr>
            <a:r>
              <a:rPr lang="en-US" sz="2800" dirty="0" smtClean="0">
                <a:latin typeface="+mn-lt"/>
                <a:cs typeface="Times New Roman" panose="02020603050405020304" pitchFamily="18" charset="0"/>
              </a:rPr>
              <a:t>Permitting, Design, &amp; Construction</a:t>
            </a:r>
          </a:p>
          <a:p>
            <a:pPr marL="1371600" lvl="2" indent="-457200">
              <a:buFont typeface="Arial" panose="020B0604020202020204" pitchFamily="34" charset="0"/>
              <a:buChar char="•"/>
            </a:pPr>
            <a:r>
              <a:rPr lang="en-US" sz="2800" dirty="0" smtClean="0">
                <a:latin typeface="+mn-lt"/>
                <a:cs typeface="Times New Roman" panose="02020603050405020304" pitchFamily="18" charset="0"/>
              </a:rPr>
              <a:t>Well Drilling</a:t>
            </a:r>
          </a:p>
          <a:p>
            <a:pPr marL="1371600" lvl="2" indent="-457200">
              <a:buFont typeface="Arial" panose="020B0604020202020204" pitchFamily="34" charset="0"/>
              <a:buChar char="•"/>
            </a:pPr>
            <a:r>
              <a:rPr lang="en-US" sz="2800" dirty="0" smtClean="0">
                <a:latin typeface="+mn-lt"/>
                <a:cs typeface="Times New Roman" panose="02020603050405020304" pitchFamily="18" charset="0"/>
              </a:rPr>
              <a:t>Well Completion</a:t>
            </a:r>
          </a:p>
          <a:p>
            <a:pPr marL="1371600" lvl="2" indent="-457200">
              <a:buFont typeface="Arial" panose="020B0604020202020204" pitchFamily="34" charset="0"/>
              <a:buChar char="•"/>
            </a:pPr>
            <a:r>
              <a:rPr lang="en-US" sz="2800" dirty="0" smtClean="0">
                <a:latin typeface="+mn-lt"/>
                <a:cs typeface="Times New Roman" panose="02020603050405020304" pitchFamily="18" charset="0"/>
              </a:rPr>
              <a:t>Production &amp; Operation</a:t>
            </a:r>
          </a:p>
          <a:p>
            <a:pPr marL="1371600" lvl="2" indent="-457200">
              <a:buFont typeface="Arial" panose="020B0604020202020204" pitchFamily="34" charset="0"/>
              <a:buChar char="•"/>
            </a:pPr>
            <a:r>
              <a:rPr lang="en-US" sz="2800" dirty="0" smtClean="0">
                <a:latin typeface="+mn-lt"/>
                <a:cs typeface="Times New Roman" panose="02020603050405020304" pitchFamily="18" charset="0"/>
              </a:rPr>
              <a:t>Reclamation</a:t>
            </a:r>
          </a:p>
          <a:p>
            <a:pPr marL="1371600" lvl="2" indent="-457200">
              <a:buFont typeface="Arial" panose="020B0604020202020204" pitchFamily="34" charset="0"/>
              <a:buChar char="•"/>
            </a:pPr>
            <a:endParaRPr lang="en-US" sz="2800" dirty="0" smtClean="0">
              <a:latin typeface="+mn-lt"/>
              <a:cs typeface="Times New Roman" panose="02020603050405020304" pitchFamily="18" charset="0"/>
            </a:endParaRPr>
          </a:p>
          <a:p>
            <a:pPr marL="457200" indent="-457200">
              <a:buFont typeface="Arial" panose="020B0604020202020204" pitchFamily="34" charset="0"/>
              <a:buChar char="•"/>
            </a:pPr>
            <a:endParaRPr lang="en-US" sz="2800" dirty="0">
              <a:latin typeface="+mn-lt"/>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dirty="0"/>
          </a:p>
          <a:p>
            <a:pPr marL="228600" indent="-228600">
              <a:lnSpc>
                <a:spcPct val="150000"/>
              </a:lnSpc>
              <a:defRPr/>
            </a:pPr>
            <a:endParaRPr lang="en-US" sz="2800" dirty="0">
              <a:latin typeface="Calibri" charset="0"/>
              <a:ea typeface="ＭＳ Ｐゴシック" charset="0"/>
              <a:cs typeface="Arial" charset="0"/>
            </a:endParaRPr>
          </a:p>
        </p:txBody>
      </p:sp>
      <p:sp>
        <p:nvSpPr>
          <p:cNvPr id="12" name="Rounded Rectangle 11"/>
          <p:cNvSpPr/>
          <p:nvPr/>
        </p:nvSpPr>
        <p:spPr>
          <a:xfrm>
            <a:off x="307975" y="5750313"/>
            <a:ext cx="2130425" cy="650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9600" y="5826513"/>
            <a:ext cx="1677229" cy="498087"/>
          </a:xfrm>
          <a:prstGeom prst="rect">
            <a:avLst/>
          </a:prstGeom>
        </p:spPr>
      </p:pic>
      <p:sp>
        <p:nvSpPr>
          <p:cNvPr id="14" name="Rectangle 13"/>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2337014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44463"/>
            <a:ext cx="9147175" cy="6996113"/>
            <a:chOff x="0" y="-144463"/>
            <a:chExt cx="9147175" cy="6996113"/>
          </a:xfrm>
        </p:grpSpPr>
        <p:sp>
          <p:nvSpPr>
            <p:cNvPr id="3" name="AutoShape 2" descr="https://mail.google.com/mail/u/0/?ui=2&amp;ik=914413920a&amp;view=att&amp;th=1423849d8011cb4f&amp;attid=0.0.1&amp;disp=em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google.com/mail/u/0/?ui=2&amp;ik=914413920a&amp;view=att&amp;th=1423849d8011cb4f&amp;attid=0.0.1&amp;disp=emb&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439003" y="312738"/>
            <a:ext cx="8074025" cy="646331"/>
          </a:xfrm>
          <a:prstGeom prst="rect">
            <a:avLst/>
          </a:prstGeom>
          <a:noFill/>
          <a:ln>
            <a:noFill/>
          </a:ln>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Water Quality – </a:t>
            </a:r>
            <a:r>
              <a:rPr lang="en-US" sz="36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LawAtlas</a:t>
            </a: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Database</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896203" y="1419285"/>
            <a:ext cx="6245225" cy="3139321"/>
            <a:chOff x="612775" y="1419285"/>
            <a:chExt cx="6245225" cy="3139321"/>
          </a:xfrm>
        </p:grpSpPr>
        <p:sp>
          <p:nvSpPr>
            <p:cNvPr id="8" name="Rectangle 7"/>
            <p:cNvSpPr/>
            <p:nvPr/>
          </p:nvSpPr>
          <p:spPr>
            <a:xfrm>
              <a:off x="612775" y="1419285"/>
              <a:ext cx="6245225" cy="3139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2"/>
              <a:r>
                <a:rPr lang="en-US" b="1" u="sng" dirty="0" smtClean="0"/>
                <a:t>Texas</a:t>
              </a:r>
              <a:r>
                <a:rPr lang="en-US" b="1" dirty="0" smtClean="0"/>
                <a:t> </a:t>
              </a:r>
              <a:r>
                <a:rPr lang="en-US" dirty="0"/>
                <a:t>– </a:t>
              </a:r>
              <a:r>
                <a:rPr lang="en-US" dirty="0" smtClean="0"/>
                <a:t>Eagle Ford, Barnett </a:t>
              </a:r>
            </a:p>
            <a:p>
              <a:pPr lvl="2"/>
              <a:r>
                <a:rPr lang="en-US" b="1" u="sng" dirty="0" smtClean="0"/>
                <a:t>New York</a:t>
              </a:r>
              <a:r>
                <a:rPr lang="en-US" dirty="0" smtClean="0"/>
                <a:t> – Marcellus </a:t>
              </a:r>
            </a:p>
            <a:p>
              <a:pPr lvl="2"/>
              <a:r>
                <a:rPr lang="en-US" b="1" u="sng" dirty="0" smtClean="0"/>
                <a:t>Pennsylvania</a:t>
              </a:r>
              <a:r>
                <a:rPr lang="en-US" dirty="0" smtClean="0"/>
                <a:t> – Marcellus </a:t>
              </a:r>
              <a:endParaRPr lang="en-US" b="1" u="sng" dirty="0" smtClean="0"/>
            </a:p>
            <a:p>
              <a:pPr lvl="2"/>
              <a:r>
                <a:rPr lang="en-US" b="1" u="sng" dirty="0" smtClean="0"/>
                <a:t>Ohio</a:t>
              </a:r>
              <a:r>
                <a:rPr lang="en-US" dirty="0" smtClean="0"/>
                <a:t> – Marcellus</a:t>
              </a:r>
            </a:p>
            <a:p>
              <a:pPr lvl="2"/>
              <a:r>
                <a:rPr lang="en-US" b="1" u="sng" dirty="0" smtClean="0"/>
                <a:t>West Virginia</a:t>
              </a:r>
              <a:r>
                <a:rPr lang="en-US" dirty="0" smtClean="0"/>
                <a:t> – Marcellus</a:t>
              </a:r>
            </a:p>
            <a:p>
              <a:pPr lvl="2"/>
              <a:r>
                <a:rPr lang="en-US" b="1" u="sng" dirty="0" smtClean="0"/>
                <a:t>Colorado </a:t>
              </a:r>
              <a:r>
                <a:rPr lang="en-US" dirty="0" smtClean="0"/>
                <a:t>– </a:t>
              </a:r>
              <a:r>
                <a:rPr lang="en-US" dirty="0" err="1" smtClean="0"/>
                <a:t>Piceance</a:t>
              </a:r>
              <a:r>
                <a:rPr lang="en-US" dirty="0" smtClean="0"/>
                <a:t>, Niobrara </a:t>
              </a:r>
            </a:p>
            <a:p>
              <a:pPr lvl="2"/>
              <a:r>
                <a:rPr lang="en-US" b="1" u="sng" dirty="0" smtClean="0"/>
                <a:t>North Dakota</a:t>
              </a:r>
              <a:r>
                <a:rPr lang="en-US" dirty="0" smtClean="0"/>
                <a:t> – </a:t>
              </a:r>
              <a:r>
                <a:rPr lang="en-US" dirty="0" err="1" smtClean="0"/>
                <a:t>Bakken</a:t>
              </a:r>
              <a:r>
                <a:rPr lang="en-US" dirty="0" smtClean="0"/>
                <a:t> </a:t>
              </a:r>
              <a:endParaRPr lang="en-US" b="1" u="sng" dirty="0" smtClean="0"/>
            </a:p>
            <a:p>
              <a:pPr lvl="2"/>
              <a:r>
                <a:rPr lang="en-US" b="1" u="sng" dirty="0" smtClean="0"/>
                <a:t>Montana</a:t>
              </a:r>
              <a:r>
                <a:rPr lang="en-US" dirty="0" smtClean="0"/>
                <a:t> </a:t>
              </a:r>
              <a:r>
                <a:rPr lang="en-US" dirty="0"/>
                <a:t>– </a:t>
              </a:r>
              <a:r>
                <a:rPr lang="en-US" dirty="0" err="1"/>
                <a:t>Bakken</a:t>
              </a:r>
              <a:r>
                <a:rPr lang="en-US" dirty="0"/>
                <a:t> </a:t>
              </a:r>
              <a:endParaRPr lang="en-US" b="1" u="sng" dirty="0" smtClean="0"/>
            </a:p>
            <a:p>
              <a:pPr lvl="2"/>
              <a:r>
                <a:rPr lang="en-US" b="1" u="sng" dirty="0" smtClean="0"/>
                <a:t>New Mexico</a:t>
              </a:r>
              <a:r>
                <a:rPr lang="en-US" dirty="0" smtClean="0"/>
                <a:t> – San Juan, Permian</a:t>
              </a:r>
              <a:endParaRPr lang="en-US" b="1" u="sng" dirty="0" smtClean="0"/>
            </a:p>
            <a:p>
              <a:pPr lvl="2"/>
              <a:r>
                <a:rPr lang="en-US" b="1" u="sng" dirty="0" smtClean="0"/>
                <a:t>Wyoming</a:t>
              </a:r>
              <a:r>
                <a:rPr lang="en-US" dirty="0" smtClean="0"/>
                <a:t> – Greater Green River, Powder River Basin</a:t>
              </a:r>
              <a:endParaRPr lang="en-US" b="1" u="sng" dirty="0" smtClean="0"/>
            </a:p>
            <a:p>
              <a:pPr lvl="2"/>
              <a:r>
                <a:rPr lang="en-US" b="1" u="sng" dirty="0" smtClean="0"/>
                <a:t>Utah</a:t>
              </a:r>
              <a:r>
                <a:rPr lang="en-US" dirty="0" smtClean="0"/>
                <a:t> – Mancos, Uinta</a:t>
              </a:r>
              <a:endParaRPr lang="en-US" dirty="0"/>
            </a:p>
          </p:txBody>
        </p:sp>
        <p:sp>
          <p:nvSpPr>
            <p:cNvPr id="10" name="TextBox 9"/>
            <p:cNvSpPr txBox="1"/>
            <p:nvPr/>
          </p:nvSpPr>
          <p:spPr>
            <a:xfrm>
              <a:off x="621874" y="1419285"/>
              <a:ext cx="800219" cy="3139321"/>
            </a:xfrm>
            <a:prstGeom prst="rect">
              <a:avLst/>
            </a:prstGeom>
            <a:noFill/>
          </p:spPr>
          <p:txBody>
            <a:bodyPr vert="vert270"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Current</a:t>
              </a:r>
              <a:endParaRPr lang="en-US" sz="4000" b="1" dirty="0">
                <a:solidFill>
                  <a:schemeClr val="bg1"/>
                </a:solidFill>
                <a:effectLst>
                  <a:outerShdw blurRad="38100" dist="38100" dir="2700000" algn="tl">
                    <a:srgbClr val="000000">
                      <a:alpha val="43137"/>
                    </a:srgbClr>
                  </a:outerShdw>
                </a:effectLst>
              </a:endParaRPr>
            </a:p>
          </p:txBody>
        </p:sp>
      </p:grpSp>
      <p:grpSp>
        <p:nvGrpSpPr>
          <p:cNvPr id="13" name="Group 12"/>
          <p:cNvGrpSpPr/>
          <p:nvPr/>
        </p:nvGrpSpPr>
        <p:grpSpPr>
          <a:xfrm>
            <a:off x="905302" y="4898451"/>
            <a:ext cx="6236126" cy="1447800"/>
            <a:chOff x="621874" y="4898451"/>
            <a:chExt cx="6236126" cy="1447800"/>
          </a:xfrm>
        </p:grpSpPr>
        <p:sp>
          <p:nvSpPr>
            <p:cNvPr id="9" name="TextBox 8"/>
            <p:cNvSpPr txBox="1"/>
            <p:nvPr/>
          </p:nvSpPr>
          <p:spPr>
            <a:xfrm>
              <a:off x="621874" y="4923472"/>
              <a:ext cx="623612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914400" lvl="1" indent="-457200">
                <a:lnSpc>
                  <a:spcPct val="150000"/>
                </a:lnSpc>
                <a:buFont typeface="Arial" panose="020B0604020202020204" pitchFamily="34" charset="0"/>
                <a:buChar char="•"/>
              </a:pPr>
              <a:r>
                <a:rPr lang="en-US" sz="2800" dirty="0">
                  <a:cs typeface="Times New Roman" panose="02020603050405020304" pitchFamily="18" charset="0"/>
                </a:rPr>
                <a:t>Water Quantity (June 2014)</a:t>
              </a:r>
            </a:p>
            <a:p>
              <a:pPr marL="914400" lvl="1" indent="-457200">
                <a:lnSpc>
                  <a:spcPct val="150000"/>
                </a:lnSpc>
                <a:buFont typeface="Arial" panose="020B0604020202020204" pitchFamily="34" charset="0"/>
                <a:buChar char="•"/>
              </a:pPr>
              <a:r>
                <a:rPr lang="en-US" sz="2800" dirty="0">
                  <a:cs typeface="Times New Roman" panose="02020603050405020304" pitchFamily="18" charset="0"/>
                </a:rPr>
                <a:t>Air Quality  (September 2014</a:t>
              </a:r>
              <a:r>
                <a:rPr lang="en-US" sz="2800" dirty="0" smtClean="0">
                  <a:cs typeface="Times New Roman" panose="02020603050405020304" pitchFamily="18" charset="0"/>
                </a:rPr>
                <a:t>)</a:t>
              </a:r>
              <a:endParaRPr lang="en-US" sz="2800" dirty="0">
                <a:cs typeface="Times New Roman" panose="02020603050405020304" pitchFamily="18" charset="0"/>
              </a:endParaRPr>
            </a:p>
          </p:txBody>
        </p:sp>
        <p:sp>
          <p:nvSpPr>
            <p:cNvPr id="11" name="TextBox 10"/>
            <p:cNvSpPr txBox="1"/>
            <p:nvPr/>
          </p:nvSpPr>
          <p:spPr>
            <a:xfrm>
              <a:off x="645758" y="4898451"/>
              <a:ext cx="800219" cy="1447800"/>
            </a:xfrm>
            <a:prstGeom prst="rect">
              <a:avLst/>
            </a:prstGeom>
            <a:noFill/>
          </p:spPr>
          <p:txBody>
            <a:bodyPr vert="vert270"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Next</a:t>
              </a:r>
              <a:endParaRPr lang="en-US" sz="4000" b="1" dirty="0">
                <a:solidFill>
                  <a:schemeClr val="bg1"/>
                </a:solidFill>
                <a:effectLst>
                  <a:outerShdw blurRad="38100" dist="38100" dir="2700000" algn="tl">
                    <a:srgbClr val="000000">
                      <a:alpha val="43137"/>
                    </a:srgbClr>
                  </a:outerShdw>
                </a:effectLst>
              </a:endParaRPr>
            </a:p>
          </p:txBody>
        </p:sp>
      </p:grpSp>
      <p:sp>
        <p:nvSpPr>
          <p:cNvPr id="14" name="Rectangle 13"/>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2986063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175" y="-138113"/>
            <a:ext cx="9147175" cy="6996113"/>
            <a:chOff x="0" y="-144463"/>
            <a:chExt cx="9147175" cy="6996113"/>
          </a:xfrm>
        </p:grpSpPr>
        <p:sp>
          <p:nvSpPr>
            <p:cNvPr id="3" name="AutoShape 2" descr="https://mail.google.com/mail/u/0/?ui=2&amp;ik=914413920a&amp;view=att&amp;th=1423849d8011cb4f&amp;attid=0.0.1&amp;disp=em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google.com/mail/u/0/?ui=2&amp;ik=914413920a&amp;view=att&amp;th=1423849d8011cb4f&amp;attid=0.0.1&amp;disp=emb&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636896" y="330935"/>
            <a:ext cx="8074025" cy="646331"/>
          </a:xfrm>
          <a:prstGeom prst="rect">
            <a:avLst/>
          </a:prstGeom>
          <a:noFill/>
          <a:ln>
            <a:noFill/>
          </a:ln>
        </p:spPr>
        <p:txBody>
          <a:bodyPr wrap="square" rtlCol="0">
            <a:spAutoFit/>
          </a:bodyPr>
          <a:lstStyle/>
          <a:p>
            <a:r>
              <a:rPr lang="en-US" sz="36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LawAtlas</a:t>
            </a: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Database</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1905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447800"/>
            <a:ext cx="9144000" cy="514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816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75"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1" name="Rectangle 10"/>
          <p:cNvSpPr/>
          <p:nvPr/>
        </p:nvSpPr>
        <p:spPr>
          <a:xfrm>
            <a:off x="-3175" y="990600"/>
            <a:ext cx="9144000" cy="2698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48132" name="TextBox 13"/>
          <p:cNvSpPr txBox="1">
            <a:spLocks noChangeArrowheads="1"/>
          </p:cNvSpPr>
          <p:nvPr/>
        </p:nvSpPr>
        <p:spPr bwMode="auto">
          <a:xfrm>
            <a:off x="152400" y="2133600"/>
            <a:ext cx="8153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1"/>
            <a:r>
              <a:rPr lang="en-US" sz="2400" dirty="0" smtClean="0"/>
              <a:t>Browse the websites at </a:t>
            </a:r>
            <a:r>
              <a:rPr lang="en-US" sz="2400" dirty="0" smtClean="0">
                <a:solidFill>
                  <a:schemeClr val="bg2">
                    <a:lumMod val="75000"/>
                  </a:schemeClr>
                </a:solidFill>
                <a:hlinkClick r:id="rId3"/>
              </a:rPr>
              <a:t>www.oilandgasbmps.org</a:t>
            </a:r>
            <a:r>
              <a:rPr lang="en-US" sz="2400" dirty="0" smtClean="0">
                <a:solidFill>
                  <a:schemeClr val="bg2">
                    <a:lumMod val="75000"/>
                  </a:schemeClr>
                </a:solidFill>
              </a:rPr>
              <a:t> </a:t>
            </a:r>
            <a:r>
              <a:rPr lang="en-US" sz="2400" dirty="0" smtClean="0"/>
              <a:t>and</a:t>
            </a:r>
            <a:r>
              <a:rPr lang="en-US" sz="2400" dirty="0" smtClean="0">
                <a:solidFill>
                  <a:schemeClr val="bg2">
                    <a:lumMod val="75000"/>
                  </a:schemeClr>
                </a:solidFill>
              </a:rPr>
              <a:t> </a:t>
            </a:r>
            <a:r>
              <a:rPr lang="en-US" sz="2400" dirty="0" smtClean="0">
                <a:solidFill>
                  <a:schemeClr val="bg2">
                    <a:lumMod val="75000"/>
                  </a:schemeClr>
                </a:solidFill>
                <a:hlinkClick r:id="rId4"/>
              </a:rPr>
              <a:t>www.lawatlas.org/oilandgas</a:t>
            </a:r>
            <a:r>
              <a:rPr lang="en-US" sz="2400" dirty="0" smtClean="0">
                <a:solidFill>
                  <a:schemeClr val="bg2">
                    <a:lumMod val="75000"/>
                  </a:schemeClr>
                </a:solidFill>
              </a:rPr>
              <a:t> </a:t>
            </a:r>
          </a:p>
          <a:p>
            <a:pPr lvl="1"/>
            <a:endParaRPr lang="en-US" sz="2400" dirty="0" smtClean="0"/>
          </a:p>
          <a:p>
            <a:pPr lvl="1"/>
            <a:r>
              <a:rPr lang="en-US" sz="2400" dirty="0" smtClean="0"/>
              <a:t>Contact Matt Samelson</a:t>
            </a:r>
          </a:p>
          <a:p>
            <a:pPr lvl="1"/>
            <a:r>
              <a:rPr lang="en-US" sz="2400" dirty="0" smtClean="0">
                <a:hlinkClick r:id="rId5"/>
              </a:rPr>
              <a:t>matthewsamelson@gmail.com</a:t>
            </a:r>
            <a:r>
              <a:rPr lang="en-US" sz="2400" dirty="0" smtClean="0"/>
              <a:t>   </a:t>
            </a:r>
          </a:p>
          <a:p>
            <a:pPr lvl="1"/>
            <a:r>
              <a:rPr lang="en-US" sz="2400" dirty="0" smtClean="0"/>
              <a:t>303-519-5769</a:t>
            </a:r>
          </a:p>
          <a:p>
            <a:pPr lvl="1"/>
            <a:r>
              <a:rPr lang="en-US" sz="2400" dirty="0" smtClean="0"/>
              <a:t>for questions related to the comparative database. </a:t>
            </a:r>
          </a:p>
          <a:p>
            <a:pPr lvl="1"/>
            <a:endParaRPr lang="en-US" sz="2400" dirty="0" smtClean="0"/>
          </a:p>
          <a:p>
            <a:pPr lvl="1"/>
            <a:r>
              <a:rPr lang="en-US" sz="2400" dirty="0"/>
              <a:t>Contact Kathryn </a:t>
            </a:r>
            <a:r>
              <a:rPr lang="en-US" sz="2400" dirty="0" err="1"/>
              <a:t>Mutz</a:t>
            </a:r>
            <a:r>
              <a:rPr lang="en-US" sz="2400" dirty="0"/>
              <a:t>  </a:t>
            </a:r>
          </a:p>
          <a:p>
            <a:pPr lvl="1"/>
            <a:r>
              <a:rPr lang="en-US" sz="2400" dirty="0">
                <a:hlinkClick r:id="rId6"/>
              </a:rPr>
              <a:t>Kathryn.Mutz@colorado.edu</a:t>
            </a:r>
            <a:r>
              <a:rPr lang="en-US" sz="2400" dirty="0"/>
              <a:t>  </a:t>
            </a:r>
          </a:p>
          <a:p>
            <a:pPr lvl="1"/>
            <a:r>
              <a:rPr lang="en-US" sz="2400" dirty="0"/>
              <a:t>303-492-1293  </a:t>
            </a:r>
          </a:p>
          <a:p>
            <a:pPr lvl="1"/>
            <a:r>
              <a:rPr lang="en-US" sz="2400" dirty="0"/>
              <a:t>for questions related to the BMP project. </a:t>
            </a:r>
          </a:p>
          <a:p>
            <a:pPr eaLnBrk="1" hangingPunct="1"/>
            <a:endParaRPr lang="en-US" b="1" dirty="0" smtClean="0">
              <a:latin typeface="Calibri" charset="0"/>
            </a:endParaRPr>
          </a:p>
          <a:p>
            <a:pPr eaLnBrk="1" hangingPunct="1"/>
            <a:endParaRPr lang="en-US" b="1" dirty="0">
              <a:latin typeface="Calibri" charset="0"/>
            </a:endParaRPr>
          </a:p>
        </p:txBody>
      </p:sp>
      <p:sp>
        <p:nvSpPr>
          <p:cNvPr id="48133" name="TextBox 14"/>
          <p:cNvSpPr txBox="1">
            <a:spLocks noChangeArrowheads="1"/>
          </p:cNvSpPr>
          <p:nvPr/>
        </p:nvSpPr>
        <p:spPr bwMode="auto">
          <a:xfrm>
            <a:off x="457200" y="1524000"/>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dirty="0" smtClean="0">
                <a:latin typeface="Calibri" charset="0"/>
              </a:rPr>
              <a:t> For more information</a:t>
            </a:r>
            <a:endParaRPr lang="en-US" sz="2400" dirty="0">
              <a:latin typeface="Calibri" charset="0"/>
            </a:endParaRPr>
          </a:p>
        </p:txBody>
      </p:sp>
      <p:cxnSp>
        <p:nvCxnSpPr>
          <p:cNvPr id="4" name="Straight Connector 3"/>
          <p:cNvCxnSpPr/>
          <p:nvPr/>
        </p:nvCxnSpPr>
        <p:spPr>
          <a:xfrm>
            <a:off x="609600" y="1981200"/>
            <a:ext cx="7391400" cy="0"/>
          </a:xfrm>
          <a:prstGeom prst="line">
            <a:avLst/>
          </a:prstGeom>
        </p:spPr>
        <p:style>
          <a:lnRef idx="1">
            <a:schemeClr val="dk1"/>
          </a:lnRef>
          <a:fillRef idx="0">
            <a:schemeClr val="dk1"/>
          </a:fillRef>
          <a:effectRef idx="0">
            <a:schemeClr val="dk1"/>
          </a:effectRef>
          <a:fontRef idx="minor">
            <a:schemeClr val="tx1"/>
          </a:fontRef>
        </p:style>
      </p:cxnSp>
      <p:pic>
        <p:nvPicPr>
          <p:cNvPr id="48135" name="Picture 4" descr="http://www.aldnanosolutions.com/wp-content/uploads/2011/05/CU-Boulder-Logo.png"/>
          <p:cNvPicPr>
            <a:picLocks noChangeAspect="1" noChangeArrowheads="1"/>
          </p:cNvPicPr>
          <p:nvPr/>
        </p:nvPicPr>
        <p:blipFill>
          <a:blip r:embed="rId7" cstate="email">
            <a:extLst>
              <a:ext uri="{28A0092B-C50C-407E-A947-70E740481C1C}">
                <a14:useLocalDpi xmlns:a14="http://schemas.microsoft.com/office/drawing/2010/main" val="0"/>
              </a:ext>
            </a:extLst>
          </a:blip>
          <a:srcRect r="77252"/>
          <a:stretch>
            <a:fillRect/>
          </a:stretch>
        </p:blipFill>
        <p:spPr bwMode="auto">
          <a:xfrm>
            <a:off x="8534400" y="6297613"/>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9"/>
          <p:cNvPicPr>
            <a:picLocks noChangeAspect="1"/>
          </p:cNvPicPr>
          <p:nvPr/>
        </p:nvPicPr>
        <p:blipFill>
          <a:blip r:embed="rId8">
            <a:extLst>
              <a:ext uri="{28A0092B-C50C-407E-A947-70E740481C1C}">
                <a14:useLocalDpi xmlns:a14="http://schemas.microsoft.com/office/drawing/2010/main" val="0"/>
              </a:ext>
            </a:extLst>
          </a:blip>
          <a:srcRect l="9985" t="56619" r="8980" b="20905"/>
          <a:stretch>
            <a:fillRect/>
          </a:stretch>
        </p:blipFill>
        <p:spPr bwMode="auto">
          <a:xfrm>
            <a:off x="-12700" y="-31750"/>
            <a:ext cx="91646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3479" y="-31689"/>
            <a:ext cx="9144000" cy="955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3200" b="1" spc="50" dirty="0">
                <a:ln w="13500">
                  <a:solidFill>
                    <a:schemeClr val="accent1">
                      <a:shade val="2500"/>
                    </a:schemeClr>
                  </a:solidFill>
                  <a:prstDash val="solid"/>
                </a:ln>
                <a:solidFill>
                  <a:schemeClr val="bg1">
                    <a:alpha val="95000"/>
                  </a:schemeClr>
                </a:solidFill>
                <a:effectLst>
                  <a:innerShdw blurRad="50900" dist="38500" dir="13500000">
                    <a:srgbClr val="000000">
                      <a:alpha val="60000"/>
                    </a:srgbClr>
                  </a:innerShdw>
                </a:effectLst>
              </a:rPr>
              <a:t>Natural Gas Research and Resources at CU Boulder</a:t>
            </a:r>
          </a:p>
        </p:txBody>
      </p:sp>
      <p:sp>
        <p:nvSpPr>
          <p:cNvPr id="17" name="Rectangle 16"/>
          <p:cNvSpPr/>
          <p:nvPr/>
        </p:nvSpPr>
        <p:spPr>
          <a:xfrm>
            <a:off x="-3175" y="923925"/>
            <a:ext cx="9166225"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13" name="Picture 6" descr="EFD jpe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840537" y="4800600"/>
            <a:ext cx="1427163"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endParaRPr lang="en-US"/>
          </a:p>
        </p:txBody>
      </p:sp>
      <p:sp>
        <p:nvSpPr>
          <p:cNvPr id="5" name="Content Placeholder 2"/>
          <p:cNvSpPr>
            <a:spLocks noGrp="1"/>
          </p:cNvSpPr>
          <p:nvPr>
            <p:ph idx="1"/>
          </p:nvPr>
        </p:nvSpPr>
        <p:spPr>
          <a:xfrm>
            <a:off x="457200" y="1600200"/>
            <a:ext cx="8229600" cy="4525963"/>
          </a:xfrm>
        </p:spPr>
        <p:txBody>
          <a:bodyPr/>
          <a:lstStyle/>
          <a:p>
            <a:endParaRPr lang="en-US"/>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1026319"/>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8" name="Rectangle 7"/>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9" name="TextBox 8"/>
          <p:cNvSpPr txBox="1"/>
          <p:nvPr/>
        </p:nvSpPr>
        <p:spPr>
          <a:xfrm>
            <a:off x="381000" y="1642408"/>
            <a:ext cx="8382000" cy="4770537"/>
          </a:xfrm>
          <a:prstGeom prst="rect">
            <a:avLst/>
          </a:prstGeom>
          <a:noFill/>
        </p:spPr>
        <p:txBody>
          <a:bodyPr wrap="square" rtlCol="0">
            <a:spAutoFit/>
          </a:bodyPr>
          <a:lstStyle/>
          <a:p>
            <a:r>
              <a:rPr lang="en-US" sz="3200" dirty="0"/>
              <a:t>“For years, environmentalists and the gas drilling industry have been in a pitched battle over the possible health implications of hydro fracking. But to a great extent, the debate — as well as the emerging lawsuits and the various proposed regulations in numerous states — has been hampered by a shortage of science</a:t>
            </a:r>
            <a:r>
              <a:rPr lang="en-US" sz="3200" dirty="0" smtClean="0"/>
              <a:t>.”</a:t>
            </a:r>
          </a:p>
          <a:p>
            <a:pPr algn="r"/>
            <a:r>
              <a:rPr lang="en-US" sz="2400" dirty="0"/>
              <a:t>Drilling for Certainty: The Latest in Fracking Health </a:t>
            </a:r>
            <a:r>
              <a:rPr lang="en-US" sz="2400" dirty="0" smtClean="0"/>
              <a:t>Studies. </a:t>
            </a:r>
            <a:r>
              <a:rPr lang="en-US" sz="2400" dirty="0" err="1" smtClean="0"/>
              <a:t>ProPublica</a:t>
            </a:r>
            <a:r>
              <a:rPr lang="en-US" sz="2400" dirty="0" smtClean="0"/>
              <a:t>, March 5, 2014</a:t>
            </a:r>
            <a:endParaRPr lang="en-US" sz="2400" dirty="0"/>
          </a:p>
        </p:txBody>
      </p:sp>
      <p:sp>
        <p:nvSpPr>
          <p:cNvPr id="10"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Context</a:t>
            </a:r>
            <a:endParaRPr lang="en-US" dirty="0">
              <a:ln>
                <a:solidFill>
                  <a:schemeClr val="accent1">
                    <a:shade val="2500"/>
                  </a:schemeClr>
                </a:solidFill>
              </a:ln>
              <a:solidFill>
                <a:schemeClr val="bg1"/>
              </a:solidFill>
            </a:endParaRPr>
          </a:p>
        </p:txBody>
      </p:sp>
    </p:spTree>
    <p:extLst>
      <p:ext uri="{BB962C8B-B14F-4D97-AF65-F5344CB8AC3E}">
        <p14:creationId xmlns:p14="http://schemas.microsoft.com/office/powerpoint/2010/main" val="1300218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endParaRPr lang="en-US"/>
          </a:p>
        </p:txBody>
      </p:sp>
      <p:sp>
        <p:nvSpPr>
          <p:cNvPr id="5" name="Content Placeholder 2"/>
          <p:cNvSpPr>
            <a:spLocks noGrp="1"/>
          </p:cNvSpPr>
          <p:nvPr>
            <p:ph idx="1"/>
          </p:nvPr>
        </p:nvSpPr>
        <p:spPr>
          <a:xfrm>
            <a:off x="457200" y="1600200"/>
            <a:ext cx="8229600" cy="4525963"/>
          </a:xfrm>
        </p:spPr>
        <p:txBody>
          <a:bodyPr/>
          <a:lstStyle/>
          <a:p>
            <a:endParaRPr lang="en-US"/>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1026319"/>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8" name="Rectangle 7"/>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9" name="TextBox 8"/>
          <p:cNvSpPr txBox="1"/>
          <p:nvPr/>
        </p:nvSpPr>
        <p:spPr>
          <a:xfrm>
            <a:off x="381000" y="1642408"/>
            <a:ext cx="8382000" cy="4370427"/>
          </a:xfrm>
          <a:prstGeom prst="rect">
            <a:avLst/>
          </a:prstGeom>
          <a:noFill/>
        </p:spPr>
        <p:txBody>
          <a:bodyPr wrap="square" rtlCol="0">
            <a:spAutoFit/>
          </a:bodyPr>
          <a:lstStyle/>
          <a:p>
            <a:r>
              <a:rPr lang="en-US" sz="3200" dirty="0" smtClean="0"/>
              <a:t>“Despite </a:t>
            </a:r>
            <a:r>
              <a:rPr lang="en-US" sz="3200" dirty="0"/>
              <a:t>broad public concern, no comprehensive population-based studies of the public health effects of unconventional natural gas operations exist</a:t>
            </a:r>
            <a:r>
              <a:rPr lang="en-US" sz="3200" dirty="0" smtClean="0"/>
              <a:t>.”</a:t>
            </a:r>
          </a:p>
          <a:p>
            <a:endParaRPr lang="en-US" sz="3200" dirty="0" smtClean="0"/>
          </a:p>
          <a:p>
            <a:pPr algn="r"/>
            <a:r>
              <a:rPr lang="en-US" sz="2400" dirty="0" smtClean="0"/>
              <a:t>“Potential Public Health Hazards, Exposures and Health Effects from Unconventional Natural Gas Development”</a:t>
            </a:r>
          </a:p>
          <a:p>
            <a:pPr algn="r"/>
            <a:r>
              <a:rPr lang="en-US" sz="2400" dirty="0" smtClean="0"/>
              <a:t>Environmental Science &amp; Technology, Feb. 24, 2014 </a:t>
            </a:r>
          </a:p>
          <a:p>
            <a:pPr algn="r"/>
            <a:r>
              <a:rPr lang="en-US" sz="2200" dirty="0" smtClean="0"/>
              <a:t>John </a:t>
            </a:r>
            <a:r>
              <a:rPr lang="en-US" sz="2200" dirty="0"/>
              <a:t>L. </a:t>
            </a:r>
            <a:r>
              <a:rPr lang="en-US" sz="2200" dirty="0" err="1"/>
              <a:t>Adgate</a:t>
            </a:r>
            <a:r>
              <a:rPr lang="en-US" sz="2200" dirty="0"/>
              <a:t>, Bernard D. Goldstein, and Lisa </a:t>
            </a:r>
            <a:r>
              <a:rPr lang="en-US" sz="2200" dirty="0" smtClean="0"/>
              <a:t>M. McKenzie</a:t>
            </a:r>
            <a:endParaRPr lang="en-US" sz="2200" dirty="0"/>
          </a:p>
          <a:p>
            <a:endParaRPr lang="en-US" sz="2400" dirty="0"/>
          </a:p>
        </p:txBody>
      </p:sp>
      <p:sp>
        <p:nvSpPr>
          <p:cNvPr id="10"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Context</a:t>
            </a:r>
            <a:endParaRPr lang="en-US" dirty="0">
              <a:ln>
                <a:solidFill>
                  <a:schemeClr val="accent1">
                    <a:shade val="2500"/>
                  </a:schemeClr>
                </a:solidFill>
              </a:ln>
              <a:solidFill>
                <a:schemeClr val="bg1"/>
              </a:solidFill>
            </a:endParaRPr>
          </a:p>
        </p:txBody>
      </p:sp>
    </p:spTree>
    <p:extLst>
      <p:ext uri="{BB962C8B-B14F-4D97-AF65-F5344CB8AC3E}">
        <p14:creationId xmlns:p14="http://schemas.microsoft.com/office/powerpoint/2010/main" val="3254587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6319"/>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2050" name="Picture 2" descr="C:\Users\M-teo\AppData\Local\Temp\131014_Energy_Poll_Final1-04.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3945" y="1524000"/>
            <a:ext cx="6787055" cy="509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1"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Public Perception</a:t>
            </a:r>
            <a:endParaRPr lang="en-US" dirty="0">
              <a:ln>
                <a:solidFill>
                  <a:schemeClr val="accent1">
                    <a:shade val="2500"/>
                  </a:schemeClr>
                </a:solidFill>
              </a:ln>
              <a:solidFill>
                <a:schemeClr val="bg1"/>
              </a:solidFill>
            </a:endParaRPr>
          </a:p>
        </p:txBody>
      </p:sp>
    </p:spTree>
    <p:extLst>
      <p:ext uri="{BB962C8B-B14F-4D97-AF65-F5344CB8AC3E}">
        <p14:creationId xmlns:p14="http://schemas.microsoft.com/office/powerpoint/2010/main" val="3827083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066800"/>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5122" name="Picture 2" descr="http://www.utenergypoll.com/wp-content/uploads/2012/03/Screen-shot-2013-07-02-at-10.53.06-AM.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858019"/>
            <a:ext cx="6710855" cy="44618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6"/>
          <p:cNvPicPr>
            <a:picLocks noChangeAspect="1"/>
          </p:cNvPicPr>
          <p:nvPr/>
        </p:nvPicPr>
        <p:blipFill>
          <a:blip r:embed="rId4">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2"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Public Perception</a:t>
            </a:r>
            <a:endParaRPr lang="en-US" dirty="0">
              <a:ln>
                <a:solidFill>
                  <a:schemeClr val="accent1">
                    <a:shade val="2500"/>
                  </a:schemeClr>
                </a:solidFill>
              </a:ln>
              <a:solidFill>
                <a:schemeClr val="bg1"/>
              </a:solidFill>
            </a:endParaRPr>
          </a:p>
        </p:txBody>
      </p:sp>
      <p:sp>
        <p:nvSpPr>
          <p:cNvPr id="14" name="Rectangle 2"/>
          <p:cNvSpPr>
            <a:spLocks noChangeArrowheads="1"/>
          </p:cNvSpPr>
          <p:nvPr/>
        </p:nvSpPr>
        <p:spPr bwMode="auto">
          <a:xfrm>
            <a:off x="0" y="1295400"/>
            <a:ext cx="91440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en-US" sz="2800" b="1" dirty="0" smtClean="0">
                <a:latin typeface="Arial" pitchFamily="34" charset="0"/>
                <a:cs typeface="Arial" pitchFamily="34" charset="0"/>
              </a:rPr>
              <a:t>Support </a:t>
            </a:r>
            <a:r>
              <a:rPr lang="en-US" altLang="en-US" sz="2800" b="1" dirty="0">
                <a:latin typeface="Arial" pitchFamily="34" charset="0"/>
                <a:cs typeface="Arial" pitchFamily="34" charset="0"/>
              </a:rPr>
              <a:t>for the use of hydraulic fracturing by region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Box 14"/>
          <p:cNvSpPr txBox="1"/>
          <p:nvPr/>
        </p:nvSpPr>
        <p:spPr>
          <a:xfrm>
            <a:off x="3657600" y="6595646"/>
            <a:ext cx="5486400" cy="338554"/>
          </a:xfrm>
          <a:prstGeom prst="rect">
            <a:avLst/>
          </a:prstGeom>
          <a:noFill/>
        </p:spPr>
        <p:txBody>
          <a:bodyPr wrap="square" rtlCol="0">
            <a:spAutoFit/>
          </a:bodyPr>
          <a:lstStyle/>
          <a:p>
            <a:r>
              <a:rPr lang="en-US" sz="1600" dirty="0" smtClean="0"/>
              <a:t>Source: University of Texas at Austin Energy Poll</a:t>
            </a:r>
            <a:endParaRPr lang="en-US" sz="1600" dirty="0"/>
          </a:p>
        </p:txBody>
      </p:sp>
      <p:sp>
        <p:nvSpPr>
          <p:cNvPr id="5" name="Rectangle 4"/>
          <p:cNvSpPr/>
          <p:nvPr/>
        </p:nvSpPr>
        <p:spPr>
          <a:xfrm>
            <a:off x="7086600" y="2971799"/>
            <a:ext cx="2057400" cy="2308324"/>
          </a:xfrm>
          <a:prstGeom prst="rect">
            <a:avLst/>
          </a:prstGeom>
        </p:spPr>
        <p:txBody>
          <a:bodyPr wrap="square">
            <a:spAutoFit/>
          </a:bodyPr>
          <a:lstStyle/>
          <a:p>
            <a:r>
              <a:rPr lang="en-US" sz="1600" dirty="0" smtClean="0"/>
              <a:t>Data </a:t>
            </a:r>
            <a:r>
              <a:rPr lang="en-US" sz="1600" dirty="0"/>
              <a:t>represents survey respondents who say they are familiar with the term hydraulic fracturing (42% of total base or 889 </a:t>
            </a:r>
            <a:r>
              <a:rPr lang="en-US" sz="1600" dirty="0" smtClean="0"/>
              <a:t>out of 2117 individuals).</a:t>
            </a:r>
          </a:p>
          <a:p>
            <a:r>
              <a:rPr lang="en-US" sz="1600" dirty="0" smtClean="0"/>
              <a:t>March 2013</a:t>
            </a:r>
            <a:endParaRPr lang="en-US" sz="1600" dirty="0"/>
          </a:p>
        </p:txBody>
      </p:sp>
    </p:spTree>
    <p:extLst>
      <p:ext uri="{BB962C8B-B14F-4D97-AF65-F5344CB8AC3E}">
        <p14:creationId xmlns:p14="http://schemas.microsoft.com/office/powerpoint/2010/main" val="3037680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le 1"/>
          <p:cNvSpPr>
            <a:spLocks noGrp="1"/>
          </p:cNvSpPr>
          <p:nvPr>
            <p:ph type="title"/>
          </p:nvPr>
        </p:nvSpPr>
        <p:spPr>
          <a:xfrm>
            <a:off x="457200" y="274638"/>
            <a:ext cx="8229600" cy="1143000"/>
          </a:xfrm>
        </p:spPr>
        <p:txBody>
          <a:bodyPr/>
          <a:lstStyle/>
          <a:p>
            <a:endParaRPr lang="en-US"/>
          </a:p>
        </p:txBody>
      </p:sp>
      <p:sp>
        <p:nvSpPr>
          <p:cNvPr id="8" name="Content Placeholder 2"/>
          <p:cNvSpPr>
            <a:spLocks noGrp="1"/>
          </p:cNvSpPr>
          <p:nvPr>
            <p:ph idx="1"/>
          </p:nvPr>
        </p:nvSpPr>
        <p:spPr>
          <a:xfrm>
            <a:off x="457200" y="1600200"/>
            <a:ext cx="8229600" cy="4525963"/>
          </a:xfrm>
        </p:spPr>
        <p:txBody>
          <a:bodyPr/>
          <a:lstStyle/>
          <a:p>
            <a:endParaRPr lang="en-US"/>
          </a:p>
        </p:txBody>
      </p:sp>
      <p:pic>
        <p:nvPicPr>
          <p:cNvPr id="9"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1066800"/>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1" name="Rectangle 10"/>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3"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Public Perception</a:t>
            </a:r>
            <a:endParaRPr lang="en-US" dirty="0">
              <a:ln>
                <a:solidFill>
                  <a:schemeClr val="accent1">
                    <a:shade val="2500"/>
                  </a:schemeClr>
                </a:solidFill>
              </a:ln>
              <a:solidFill>
                <a:schemeClr val="bg1"/>
              </a:solidFill>
            </a:endParaRPr>
          </a:p>
        </p:txBody>
      </p:sp>
      <p:pic>
        <p:nvPicPr>
          <p:cNvPr id="3073" name="Picture 1" descr="http://www.utenergypoll.com/wp-content/uploads/2012/03/Screen-shot-2013-05-30-at-9.17.02-PM.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9625" y="2209800"/>
            <a:ext cx="7343775" cy="44351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152400" y="1157645"/>
            <a:ext cx="88392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Who do you trust most to provide accurate, impartial information on hydraulic fracturing?</a:t>
            </a:r>
            <a:endParaRPr kumimoji="0" lang="en-US" alt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657600" y="6595646"/>
            <a:ext cx="5486400" cy="338554"/>
          </a:xfrm>
          <a:prstGeom prst="rect">
            <a:avLst/>
          </a:prstGeom>
          <a:noFill/>
        </p:spPr>
        <p:txBody>
          <a:bodyPr wrap="square" rtlCol="0">
            <a:spAutoFit/>
          </a:bodyPr>
          <a:lstStyle/>
          <a:p>
            <a:r>
              <a:rPr lang="en-US" sz="1600" dirty="0" smtClean="0"/>
              <a:t>Source: University of Texas at Austin Energy Poll</a:t>
            </a:r>
            <a:endParaRPr lang="en-US" sz="1600" dirty="0"/>
          </a:p>
        </p:txBody>
      </p:sp>
    </p:spTree>
    <p:extLst>
      <p:ext uri="{BB962C8B-B14F-4D97-AF65-F5344CB8AC3E}">
        <p14:creationId xmlns:p14="http://schemas.microsoft.com/office/powerpoint/2010/main" val="856700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026319"/>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6" name="Rectangle 5"/>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8" name="TextBox 7"/>
          <p:cNvSpPr txBox="1"/>
          <p:nvPr/>
        </p:nvSpPr>
        <p:spPr>
          <a:xfrm>
            <a:off x="381000" y="1642408"/>
            <a:ext cx="8382000" cy="3046988"/>
          </a:xfrm>
          <a:prstGeom prst="rect">
            <a:avLst/>
          </a:prstGeom>
          <a:noFill/>
        </p:spPr>
        <p:txBody>
          <a:bodyPr wrap="square" rtlCol="0">
            <a:spAutoFit/>
          </a:bodyPr>
          <a:lstStyle/>
          <a:p>
            <a:pPr algn="ctr"/>
            <a:r>
              <a:rPr lang="en-US" sz="3200" dirty="0" smtClean="0"/>
              <a:t>Intermountain Oil &amp; Gas Best Management Practices project</a:t>
            </a:r>
          </a:p>
          <a:p>
            <a:pPr lvl="1" algn="ctr"/>
            <a:r>
              <a:rPr lang="en-US" sz="2400" dirty="0" smtClean="0">
                <a:hlinkClick r:id="rId3"/>
              </a:rPr>
              <a:t>http://www.oilandgasbmps.org</a:t>
            </a:r>
            <a:r>
              <a:rPr lang="en-US" sz="2400" dirty="0" smtClean="0"/>
              <a:t> </a:t>
            </a: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algn="ctr"/>
            <a:r>
              <a:rPr lang="en-US" sz="3200" dirty="0" err="1" smtClean="0"/>
              <a:t>LawAtlas</a:t>
            </a:r>
            <a:r>
              <a:rPr lang="en-US" sz="3200" dirty="0" smtClean="0"/>
              <a:t> Water Quality Database</a:t>
            </a:r>
          </a:p>
          <a:p>
            <a:pPr lvl="1" algn="ctr"/>
            <a:r>
              <a:rPr lang="en-US" sz="2400" dirty="0" smtClean="0">
                <a:hlinkClick r:id="rId4"/>
              </a:rPr>
              <a:t>http://lawatlas.org/oilandgas</a:t>
            </a:r>
            <a:r>
              <a:rPr lang="en-US" sz="2400" dirty="0" smtClean="0"/>
              <a:t> </a:t>
            </a:r>
            <a:endParaRPr lang="en-US" sz="2400" dirty="0"/>
          </a:p>
        </p:txBody>
      </p:sp>
      <p:sp>
        <p:nvSpPr>
          <p:cNvPr id="9"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Resources</a:t>
            </a:r>
            <a:endParaRPr lang="en-US" dirty="0">
              <a:ln>
                <a:solidFill>
                  <a:schemeClr val="accent1">
                    <a:shade val="2500"/>
                  </a:schemeClr>
                </a:solidFill>
              </a:ln>
              <a:solidFill>
                <a:schemeClr val="bg1"/>
              </a:solidFill>
            </a:endParaRPr>
          </a:p>
        </p:txBody>
      </p:sp>
    </p:spTree>
    <p:extLst>
      <p:ext uri="{BB962C8B-B14F-4D97-AF65-F5344CB8AC3E}">
        <p14:creationId xmlns:p14="http://schemas.microsoft.com/office/powerpoint/2010/main" val="2262134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43326</TotalTime>
  <Words>2728</Words>
  <Application>Microsoft Office PowerPoint</Application>
  <PresentationFormat>On-screen Show (4:3)</PresentationFormat>
  <Paragraphs>284</Paragraphs>
  <Slides>33</Slides>
  <Notes>27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Colorado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Management Practices</dc:title>
  <dc:creator>apalomaki</dc:creator>
  <cp:lastModifiedBy>M-teo</cp:lastModifiedBy>
  <cp:revision>334</cp:revision>
  <dcterms:created xsi:type="dcterms:W3CDTF">2012-03-24T18:46:08Z</dcterms:created>
  <dcterms:modified xsi:type="dcterms:W3CDTF">2014-03-28T12:55:59Z</dcterms:modified>
</cp:coreProperties>
</file>